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12192000" cy="6858000"/>
  <p:notesSz cx="6858000" cy="9144000"/>
  <p:embeddedFontLst>
    <p:embeddedFont>
      <p:font typeface="Calibri" panose="020F0502020204030204" pitchFamily="34" charset="0"/>
      <p:regular r:id="rId61"/>
      <p:bold r:id="rId62"/>
      <p:italic r:id="rId63"/>
      <p:boldItalic r:id="rId64"/>
    </p:embeddedFont>
    <p:embeddedFont>
      <p:font typeface="Lato" panose="020F0502020204030203" pitchFamily="34" charset="0"/>
      <p:regular r:id="rId65"/>
      <p:bold r:id="rId66"/>
      <p:italic r:id="rId67"/>
      <p:boldItalic r:id="rId68"/>
    </p:embeddedFont>
    <p:embeddedFont>
      <p:font typeface="Open Sans" panose="020B0606030504020204" pitchFamily="34" charset="0"/>
      <p:regular r:id="rId69"/>
      <p:bold r:id="rId70"/>
      <p:italic r:id="rId71"/>
      <p:boldItalic r:id="rId72"/>
    </p:embeddedFont>
    <p:embeddedFont>
      <p:font typeface="Raleway" pitchFamily="2" charset="0"/>
      <p:regular r:id="rId73"/>
      <p:bold r:id="rId74"/>
      <p:italic r:id="rId75"/>
      <p:boldItalic r:id="rId76"/>
    </p:embeddedFont>
    <p:embeddedFont>
      <p:font typeface="Roboto" panose="02000000000000000000" pitchFamily="2" charset="0"/>
      <p:regular r:id="rId77"/>
      <p:bold r:id="rId78"/>
      <p:italic r:id="rId79"/>
      <p:boldItalic r:id="rId80"/>
    </p:embeddedFont>
    <p:embeddedFont>
      <p:font typeface="Roboto Medium" panose="02000000000000000000" pitchFamily="2" charset="0"/>
      <p:regular r:id="rId81"/>
      <p:bold r:id="rId82"/>
      <p:italic r:id="rId83"/>
      <p:boldItalic r:id="rId84"/>
    </p:embeddedFont>
    <p:embeddedFont>
      <p:font typeface="Roboto Thin" panose="02000000000000000000" pitchFamily="2"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B156809-EB33-4935-AD65-89B70628ABB3}">
  <a:tblStyle styleId="{BB156809-EB33-4935-AD65-89B70628ABB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B5B504D-9743-446B-BFEF-5609900F940D}"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6.fntdata"/><Relationship Id="rId87" Type="http://schemas.openxmlformats.org/officeDocument/2006/relationships/font" Target="fonts/font27.fntdata"/><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af7193021b_1_2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af7193021b_1_22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af7193021b_1_22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af7193021b_1_2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af7193021b_1_22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4" name="Google Shape;174;gaf7193021b_1_22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af7193021b_1_22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af7193021b_1_22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4" name="Google Shape;184;gaf7193021b_1_22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af7193021b_1_2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af7193021b_1_22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af7193021b_1_22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af7193021b_1_29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af7193021b_1_29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spcBef>
                <a:spcPts val="0"/>
              </a:spcBef>
              <a:spcAft>
                <a:spcPts val="0"/>
              </a:spcAft>
              <a:buNone/>
            </a:pPr>
            <a:endParaRPr sz="800" dirty="0"/>
          </a:p>
          <a:p>
            <a:pPr marL="0" lvl="0" indent="0" algn="just" rtl="0">
              <a:spcBef>
                <a:spcPts val="2100"/>
              </a:spcBef>
              <a:spcAft>
                <a:spcPts val="0"/>
              </a:spcAft>
              <a:buNone/>
            </a:pPr>
            <a:endParaRPr sz="800" dirty="0"/>
          </a:p>
          <a:p>
            <a:pPr marL="0" lvl="0" indent="0" algn="just" rtl="0">
              <a:spcBef>
                <a:spcPts val="2100"/>
              </a:spcBef>
              <a:spcAft>
                <a:spcPts val="0"/>
              </a:spcAft>
              <a:buNone/>
            </a:pPr>
            <a:endParaRPr sz="800" dirty="0"/>
          </a:p>
          <a:p>
            <a:pPr marL="0" lvl="0" indent="0" algn="just" rtl="0">
              <a:spcBef>
                <a:spcPts val="2100"/>
              </a:spcBef>
              <a:spcAft>
                <a:spcPts val="2100"/>
              </a:spcAft>
              <a:buNone/>
            </a:pPr>
            <a:r>
              <a:rPr lang="en-US" sz="800" dirty="0"/>
              <a:t>DFUs  are a serious complication of diabetes that results from the clinical triad: (1) </a:t>
            </a:r>
            <a:r>
              <a:rPr lang="en-US" sz="800" b="1" dirty="0"/>
              <a:t>neuropathy</a:t>
            </a:r>
            <a:r>
              <a:rPr lang="en-US" sz="800" dirty="0"/>
              <a:t> (2) </a:t>
            </a:r>
            <a:r>
              <a:rPr lang="en-US" sz="800" b="1" dirty="0"/>
              <a:t>arterial disease</a:t>
            </a:r>
            <a:r>
              <a:rPr lang="en-US" sz="800" dirty="0"/>
              <a:t> (3) </a:t>
            </a:r>
            <a:r>
              <a:rPr lang="en-US" sz="800" b="1" dirty="0"/>
              <a:t>pressure and foot deformity</a:t>
            </a:r>
            <a:endParaRPr sz="100" dirty="0"/>
          </a:p>
        </p:txBody>
      </p:sp>
      <p:sp>
        <p:nvSpPr>
          <p:cNvPr id="198" name="Google Shape;198;gaf7193021b_1_29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af7193021b_1_27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af7193021b_1_27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6" name="Google Shape;206;gaf7193021b_1_27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af7193021b_1_29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af7193021b_1_29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4" name="Google Shape;214;gaf7193021b_1_29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f7193021b_1_27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f7193021b_1_27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2" name="Google Shape;222;gaf7193021b_1_27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af7193021b_1_30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af7193021b_1_30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9" name="Google Shape;229;gaf7193021b_1_30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af7193021b_1_30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af7193021b_1_30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6" name="Google Shape;236;gaf7193021b_1_30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af7193021b_1_30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af7193021b_1_30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3" name="Google Shape;243;gaf7193021b_1_30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aef17fc482_1_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aef17fc48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af7193021b_1_30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af7193021b_1_30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0" name="Google Shape;250;gaf7193021b_1_30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af7193021b_1_30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af7193021b_1_30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8" name="Google Shape;258;gaf7193021b_1_30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f7193021b_1_22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af7193021b_1_22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5" name="Google Shape;265;gaf7193021b_1_22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4" name="Google Shape;29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f7193021b_1_27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f7193021b_1_27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1" name="Google Shape;301;gaf7193021b_1_27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af7193021b_1_28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af7193021b_1_28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af7193021b_1_28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7863b8b6fa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7863b8b6fa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sz="1050" dirty="0">
              <a:highlight>
                <a:srgbClr val="FFFFFF"/>
              </a:highlight>
              <a:latin typeface="Open Sans"/>
              <a:ea typeface="Open Sans"/>
              <a:cs typeface="Open Sans"/>
              <a:sym typeface="Open Sans"/>
            </a:endParaRPr>
          </a:p>
          <a:p>
            <a:pPr marL="0" lvl="0" indent="0" algn="l" rtl="0">
              <a:spcBef>
                <a:spcPts val="0"/>
              </a:spcBef>
              <a:spcAft>
                <a:spcPts val="0"/>
              </a:spcAft>
              <a:buNone/>
            </a:pPr>
            <a:r>
              <a:rPr lang="en-US" sz="1050" dirty="0">
                <a:highlight>
                  <a:srgbClr val="FFFFFF"/>
                </a:highlight>
                <a:latin typeface="Open Sans"/>
                <a:ea typeface="Open Sans"/>
                <a:cs typeface="Open Sans"/>
                <a:sym typeface="Open Sans"/>
              </a:rPr>
              <a:t>Vision-threatening retinopathy is rare in type 1 diabetic patients in the first 3–5 years of diabetes or before puberty. During the next two decades, nearly all type 1 diabetic patients develop retinopathy. Up to 21% of patients with type 2 diabetes have retinopathy at the time of first diagnosis of diabetes, and most develop some degree of retinopathy over time..</a:t>
            </a:r>
            <a:endParaRPr sz="1050" dirty="0">
              <a:highlight>
                <a:srgbClr val="FFFFFF"/>
              </a:highlight>
              <a:latin typeface="Open Sans"/>
              <a:ea typeface="Open Sans"/>
              <a:cs typeface="Open Sans"/>
              <a:sym typeface="Open Sans"/>
            </a:endParaRPr>
          </a:p>
          <a:p>
            <a:pPr marL="0" lvl="0" indent="0" algn="l" rtl="0">
              <a:spcBef>
                <a:spcPts val="0"/>
              </a:spcBef>
              <a:spcAft>
                <a:spcPts val="0"/>
              </a:spcAft>
              <a:buNone/>
            </a:pPr>
            <a:r>
              <a:rPr lang="en-US" sz="1050" dirty="0">
                <a:highlight>
                  <a:srgbClr val="FFFFFF"/>
                </a:highlight>
                <a:latin typeface="Open Sans"/>
                <a:ea typeface="Open Sans"/>
                <a:cs typeface="Open Sans"/>
                <a:sym typeface="Open Sans"/>
              </a:rPr>
              <a:t> This is significantly associated with increasing years of disease duration, A1C, systolic and diastolic blood pressure, the degree of microalbuminuria, fibrinogen, and the percentage of patients with amputations.</a:t>
            </a:r>
            <a:endParaRPr dirty="0"/>
          </a:p>
        </p:txBody>
      </p:sp>
      <p:sp>
        <p:nvSpPr>
          <p:cNvPr id="317" name="Google Shape;317;g7863b8b6fa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7863b8b6fa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7863b8b6fa_0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325" name="Google Shape;325;g7863b8b6fa_0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863b8b6fa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863b8b6fa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333" name="Google Shape;333;g7863b8b6fa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1" name="Google Shape;341;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0" name="Google Shape;12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af7193021b_1_28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af7193021b_1_28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endParaRPr dirty="0"/>
          </a:p>
        </p:txBody>
      </p:sp>
      <p:sp>
        <p:nvSpPr>
          <p:cNvPr id="349" name="Google Shape;349;gaf7193021b_1_28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af7193021b_1_28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af7193021b_1_28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endParaRPr dirty="0"/>
          </a:p>
        </p:txBody>
      </p:sp>
      <p:sp>
        <p:nvSpPr>
          <p:cNvPr id="360" name="Google Shape;360;gaf7193021b_1_28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af7193021b_1_28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af7193021b_1_28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endParaRPr dirty="0"/>
          </a:p>
        </p:txBody>
      </p:sp>
      <p:sp>
        <p:nvSpPr>
          <p:cNvPr id="370" name="Google Shape;370;gaf7193021b_1_28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af7193021b_1_30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af7193021b_1_30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383" name="Google Shape;383;gaf7193021b_1_30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af7193021b_1_28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af7193021b_1_28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af7193021b_1_28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399" name="Google Shape;39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406" name="Google Shape;40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414" name="Google Shape;414;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af7193021b_1_30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af7193021b_1_30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422" name="Google Shape;422;gaf7193021b_1_30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af7193021b_1_29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af7193021b_1_29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endParaRPr dirty="0"/>
          </a:p>
        </p:txBody>
      </p:sp>
      <p:sp>
        <p:nvSpPr>
          <p:cNvPr id="429" name="Google Shape;429;gaf7193021b_1_29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af7193021b_1_2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af7193021b_1_22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solidFill>
                <a:srgbClr val="1A9988"/>
              </a:solidFill>
            </a:endParaRPr>
          </a:p>
          <a:p>
            <a:pPr marL="0" lvl="0" indent="0" algn="l" rtl="0">
              <a:spcBef>
                <a:spcPts val="0"/>
              </a:spcBef>
              <a:spcAft>
                <a:spcPts val="0"/>
              </a:spcAft>
              <a:buNone/>
            </a:pPr>
            <a:endParaRPr dirty="0"/>
          </a:p>
        </p:txBody>
      </p:sp>
      <p:sp>
        <p:nvSpPr>
          <p:cNvPr id="128" name="Google Shape;128;gaf7193021b_1_22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endParaRPr dirty="0"/>
          </a:p>
        </p:txBody>
      </p:sp>
      <p:sp>
        <p:nvSpPr>
          <p:cNvPr id="436" name="Google Shape;43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af7193021b_1_29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af7193021b_1_29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endParaRPr dirty="0"/>
          </a:p>
        </p:txBody>
      </p:sp>
      <p:sp>
        <p:nvSpPr>
          <p:cNvPr id="444" name="Google Shape;444;gaf7193021b_1_29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endParaRPr dirty="0"/>
          </a:p>
        </p:txBody>
      </p:sp>
      <p:sp>
        <p:nvSpPr>
          <p:cNvPr id="451" name="Google Shape;45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af7193021b_1_30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af7193021b_1_30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endParaRPr dirty="0"/>
          </a:p>
        </p:txBody>
      </p:sp>
      <p:sp>
        <p:nvSpPr>
          <p:cNvPr id="458" name="Google Shape;458;gaf7193021b_1_30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endParaRPr dirty="0"/>
          </a:p>
        </p:txBody>
      </p:sp>
      <p:sp>
        <p:nvSpPr>
          <p:cNvPr id="487" name="Google Shape;48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af7193021b_1_27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af7193021b_1_27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endParaRPr dirty="0"/>
          </a:p>
        </p:txBody>
      </p:sp>
      <p:sp>
        <p:nvSpPr>
          <p:cNvPr id="494" name="Google Shape;494;gaf7193021b_1_27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b03ffa0ae8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b03ffa0ae8_0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endParaRPr dirty="0"/>
          </a:p>
        </p:txBody>
      </p:sp>
      <p:sp>
        <p:nvSpPr>
          <p:cNvPr id="501" name="Google Shape;501;gb03ffa0ae8_0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af7193021b_1_28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af7193021b_1_28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endParaRPr dirty="0"/>
          </a:p>
        </p:txBody>
      </p:sp>
      <p:sp>
        <p:nvSpPr>
          <p:cNvPr id="508" name="Google Shape;508;gaf7193021b_1_28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af7193021b_1_2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af7193021b_1_28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endParaRPr dirty="0"/>
          </a:p>
        </p:txBody>
      </p:sp>
      <p:sp>
        <p:nvSpPr>
          <p:cNvPr id="516" name="Google Shape;516;gaf7193021b_1_28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f7193021b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f7193021b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endParaRPr dirty="0"/>
          </a:p>
        </p:txBody>
      </p:sp>
      <p:sp>
        <p:nvSpPr>
          <p:cNvPr id="524" name="Google Shape;524;gaf7193021b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solidFill>
                <a:srgbClr val="1A9988"/>
              </a:solidFill>
            </a:endParaRPr>
          </a:p>
          <a:p>
            <a:pPr marL="0" lvl="0" indent="0" algn="l" rtl="0">
              <a:spcBef>
                <a:spcPts val="0"/>
              </a:spcBef>
              <a:spcAft>
                <a:spcPts val="0"/>
              </a:spcAft>
              <a:buNone/>
            </a:pPr>
            <a:br>
              <a:rPr lang="en-US" dirty="0"/>
            </a:br>
            <a:endParaRPr dirty="0"/>
          </a:p>
        </p:txBody>
      </p:sp>
      <p:sp>
        <p:nvSpPr>
          <p:cNvPr id="135" name="Google Shape;13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b03bb6c0f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b03bb6c0f3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endParaRPr dirty="0"/>
          </a:p>
        </p:txBody>
      </p:sp>
      <p:sp>
        <p:nvSpPr>
          <p:cNvPr id="531" name="Google Shape;531;gb03bb6c0f3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b03ffa0ae8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b03ffa0ae8_0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endParaRPr dirty="0"/>
          </a:p>
        </p:txBody>
      </p:sp>
      <p:sp>
        <p:nvSpPr>
          <p:cNvPr id="538" name="Google Shape;538;gb03ffa0ae8_0_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b03ffa0ae8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b03ffa0ae8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endParaRPr dirty="0"/>
          </a:p>
        </p:txBody>
      </p:sp>
      <p:sp>
        <p:nvSpPr>
          <p:cNvPr id="545" name="Google Shape;545;gb03ffa0ae8_0_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af7193021b_1_30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af7193021b_1_30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52" name="Google Shape;552;gaf7193021b_1_30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f7193021b_0_7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f7193021b_0_7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59" name="Google Shape;559;gaf7193021b_0_7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af7193021b_0_7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af7193021b_0_7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6" name="Google Shape;566;gaf7193021b_0_7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aef17fc482_1_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72" name="Google Shape;572;gaef17fc482_1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af7193021b_1_30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gaf7193021b_1_30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b03ffa0ae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b03ffa0ae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gb03ffa0ae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af7193021b_1_29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af7193021b_1_29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3" name="Google Shape;143;gaf7193021b_1_29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863b8b6fa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863b8b6fa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9" name="Google Shape;159;g7863b8b6fa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6" name="Google Shape;16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3"/>
        <p:cNvGrpSpPr/>
        <p:nvPr/>
      </p:nvGrpSpPr>
      <p:grpSpPr>
        <a:xfrm>
          <a:off x="0" y="0"/>
          <a:ext cx="0" cy="0"/>
          <a:chOff x="0" y="0"/>
          <a:chExt cx="0" cy="0"/>
        </a:xfrm>
      </p:grpSpPr>
      <p:sp>
        <p:nvSpPr>
          <p:cNvPr id="14" name="Google Shape;14;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1107036" y="1588427"/>
            <a:ext cx="994316" cy="61102"/>
            <a:chOff x="4580561" y="2589004"/>
            <a:chExt cx="1064464" cy="25200"/>
          </a:xfrm>
        </p:grpSpPr>
        <p:sp>
          <p:nvSpPr>
            <p:cNvPr id="16" name="Google Shape;16;p2"/>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8" name="Google Shape;18;p2"/>
          <p:cNvSpPr txBox="1">
            <a:spLocks noGrp="1"/>
          </p:cNvSpPr>
          <p:nvPr>
            <p:ph type="ctrTitle"/>
          </p:nvPr>
        </p:nvSpPr>
        <p:spPr>
          <a:xfrm>
            <a:off x="972600" y="1763267"/>
            <a:ext cx="10250700" cy="221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5600"/>
              <a:buNone/>
              <a:defRPr sz="5600">
                <a:solidFill>
                  <a:schemeClr val="dk2"/>
                </a:solidFill>
              </a:defRPr>
            </a:lvl2pPr>
            <a:lvl3pPr lvl="2">
              <a:spcBef>
                <a:spcPts val="0"/>
              </a:spcBef>
              <a:spcAft>
                <a:spcPts val="0"/>
              </a:spcAft>
              <a:buClr>
                <a:schemeClr val="dk2"/>
              </a:buClr>
              <a:buSzPts val="5600"/>
              <a:buNone/>
              <a:defRPr sz="5600">
                <a:solidFill>
                  <a:schemeClr val="dk2"/>
                </a:solidFill>
              </a:defRPr>
            </a:lvl3pPr>
            <a:lvl4pPr lvl="3">
              <a:spcBef>
                <a:spcPts val="0"/>
              </a:spcBef>
              <a:spcAft>
                <a:spcPts val="0"/>
              </a:spcAft>
              <a:buClr>
                <a:schemeClr val="dk2"/>
              </a:buClr>
              <a:buSzPts val="5600"/>
              <a:buNone/>
              <a:defRPr sz="5600">
                <a:solidFill>
                  <a:schemeClr val="dk2"/>
                </a:solidFill>
              </a:defRPr>
            </a:lvl4pPr>
            <a:lvl5pPr lvl="4">
              <a:spcBef>
                <a:spcPts val="0"/>
              </a:spcBef>
              <a:spcAft>
                <a:spcPts val="0"/>
              </a:spcAft>
              <a:buClr>
                <a:schemeClr val="dk2"/>
              </a:buClr>
              <a:buSzPts val="5600"/>
              <a:buNone/>
              <a:defRPr sz="5600">
                <a:solidFill>
                  <a:schemeClr val="dk2"/>
                </a:solidFill>
              </a:defRPr>
            </a:lvl5pPr>
            <a:lvl6pPr lvl="5">
              <a:spcBef>
                <a:spcPts val="0"/>
              </a:spcBef>
              <a:spcAft>
                <a:spcPts val="0"/>
              </a:spcAft>
              <a:buClr>
                <a:schemeClr val="dk2"/>
              </a:buClr>
              <a:buSzPts val="5600"/>
              <a:buNone/>
              <a:defRPr sz="5600">
                <a:solidFill>
                  <a:schemeClr val="dk2"/>
                </a:solidFill>
              </a:defRPr>
            </a:lvl6pPr>
            <a:lvl7pPr lvl="6">
              <a:spcBef>
                <a:spcPts val="0"/>
              </a:spcBef>
              <a:spcAft>
                <a:spcPts val="0"/>
              </a:spcAft>
              <a:buClr>
                <a:schemeClr val="dk2"/>
              </a:buClr>
              <a:buSzPts val="5600"/>
              <a:buNone/>
              <a:defRPr sz="5600">
                <a:solidFill>
                  <a:schemeClr val="dk2"/>
                </a:solidFill>
              </a:defRPr>
            </a:lvl7pPr>
            <a:lvl8pPr lvl="7">
              <a:spcBef>
                <a:spcPts val="0"/>
              </a:spcBef>
              <a:spcAft>
                <a:spcPts val="0"/>
              </a:spcAft>
              <a:buClr>
                <a:schemeClr val="dk2"/>
              </a:buClr>
              <a:buSzPts val="5600"/>
              <a:buNone/>
              <a:defRPr sz="5600">
                <a:solidFill>
                  <a:schemeClr val="dk2"/>
                </a:solidFill>
              </a:defRPr>
            </a:lvl8pPr>
            <a:lvl9pPr lvl="8">
              <a:spcBef>
                <a:spcPts val="0"/>
              </a:spcBef>
              <a:spcAft>
                <a:spcPts val="0"/>
              </a:spcAft>
              <a:buClr>
                <a:schemeClr val="dk2"/>
              </a:buClr>
              <a:buSzPts val="5600"/>
              <a:buNone/>
              <a:defRPr sz="5600">
                <a:solidFill>
                  <a:schemeClr val="dk2"/>
                </a:solidFill>
              </a:defRPr>
            </a:lvl9pPr>
          </a:lstStyle>
          <a:p>
            <a:endParaRPr/>
          </a:p>
        </p:txBody>
      </p:sp>
      <p:sp>
        <p:nvSpPr>
          <p:cNvPr id="19" name="Google Shape;19;p2"/>
          <p:cNvSpPr txBox="1">
            <a:spLocks noGrp="1"/>
          </p:cNvSpPr>
          <p:nvPr>
            <p:ph type="subTitle" idx="1"/>
          </p:nvPr>
        </p:nvSpPr>
        <p:spPr>
          <a:xfrm>
            <a:off x="972837" y="4230533"/>
            <a:ext cx="10250700" cy="7215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20" name="Google Shape;20;p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1107036" y="5558926"/>
            <a:ext cx="994316" cy="61102"/>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1" name="Google Shape;81;p11"/>
          <p:cNvSpPr txBox="1">
            <a:spLocks noGrp="1"/>
          </p:cNvSpPr>
          <p:nvPr>
            <p:ph type="title" hasCustomPrompt="1"/>
          </p:nvPr>
        </p:nvSpPr>
        <p:spPr>
          <a:xfrm>
            <a:off x="972600" y="978600"/>
            <a:ext cx="10251300" cy="16596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10700"/>
              <a:buNone/>
              <a:defRPr sz="10700">
                <a:solidFill>
                  <a:schemeClr val="lt1"/>
                </a:solidFill>
              </a:defRPr>
            </a:lvl1pPr>
            <a:lvl2pPr lvl="1">
              <a:spcBef>
                <a:spcPts val="0"/>
              </a:spcBef>
              <a:spcAft>
                <a:spcPts val="0"/>
              </a:spcAft>
              <a:buClr>
                <a:schemeClr val="lt1"/>
              </a:buClr>
              <a:buSzPts val="10700"/>
              <a:buNone/>
              <a:defRPr sz="10700">
                <a:solidFill>
                  <a:schemeClr val="lt1"/>
                </a:solidFill>
              </a:defRPr>
            </a:lvl2pPr>
            <a:lvl3pPr lvl="2">
              <a:spcBef>
                <a:spcPts val="0"/>
              </a:spcBef>
              <a:spcAft>
                <a:spcPts val="0"/>
              </a:spcAft>
              <a:buClr>
                <a:schemeClr val="lt1"/>
              </a:buClr>
              <a:buSzPts val="10700"/>
              <a:buNone/>
              <a:defRPr sz="10700">
                <a:solidFill>
                  <a:schemeClr val="lt1"/>
                </a:solidFill>
              </a:defRPr>
            </a:lvl3pPr>
            <a:lvl4pPr lvl="3">
              <a:spcBef>
                <a:spcPts val="0"/>
              </a:spcBef>
              <a:spcAft>
                <a:spcPts val="0"/>
              </a:spcAft>
              <a:buClr>
                <a:schemeClr val="lt1"/>
              </a:buClr>
              <a:buSzPts val="10700"/>
              <a:buNone/>
              <a:defRPr sz="10700">
                <a:solidFill>
                  <a:schemeClr val="lt1"/>
                </a:solidFill>
              </a:defRPr>
            </a:lvl4pPr>
            <a:lvl5pPr lvl="4">
              <a:spcBef>
                <a:spcPts val="0"/>
              </a:spcBef>
              <a:spcAft>
                <a:spcPts val="0"/>
              </a:spcAft>
              <a:buClr>
                <a:schemeClr val="lt1"/>
              </a:buClr>
              <a:buSzPts val="10700"/>
              <a:buNone/>
              <a:defRPr sz="10700">
                <a:solidFill>
                  <a:schemeClr val="lt1"/>
                </a:solidFill>
              </a:defRPr>
            </a:lvl5pPr>
            <a:lvl6pPr lvl="5">
              <a:spcBef>
                <a:spcPts val="0"/>
              </a:spcBef>
              <a:spcAft>
                <a:spcPts val="0"/>
              </a:spcAft>
              <a:buClr>
                <a:schemeClr val="lt1"/>
              </a:buClr>
              <a:buSzPts val="10700"/>
              <a:buNone/>
              <a:defRPr sz="10700">
                <a:solidFill>
                  <a:schemeClr val="lt1"/>
                </a:solidFill>
              </a:defRPr>
            </a:lvl6pPr>
            <a:lvl7pPr lvl="6">
              <a:spcBef>
                <a:spcPts val="0"/>
              </a:spcBef>
              <a:spcAft>
                <a:spcPts val="0"/>
              </a:spcAft>
              <a:buClr>
                <a:schemeClr val="lt1"/>
              </a:buClr>
              <a:buSzPts val="10700"/>
              <a:buNone/>
              <a:defRPr sz="10700">
                <a:solidFill>
                  <a:schemeClr val="lt1"/>
                </a:solidFill>
              </a:defRPr>
            </a:lvl7pPr>
            <a:lvl8pPr lvl="7">
              <a:spcBef>
                <a:spcPts val="0"/>
              </a:spcBef>
              <a:spcAft>
                <a:spcPts val="0"/>
              </a:spcAft>
              <a:buClr>
                <a:schemeClr val="lt1"/>
              </a:buClr>
              <a:buSzPts val="10700"/>
              <a:buNone/>
              <a:defRPr sz="10700">
                <a:solidFill>
                  <a:schemeClr val="lt1"/>
                </a:solidFill>
              </a:defRPr>
            </a:lvl8pPr>
            <a:lvl9pPr lvl="8">
              <a:spcBef>
                <a:spcPts val="0"/>
              </a:spcBef>
              <a:spcAft>
                <a:spcPts val="0"/>
              </a:spcAft>
              <a:buClr>
                <a:schemeClr val="lt1"/>
              </a:buClr>
              <a:buSzPts val="10700"/>
              <a:buNone/>
              <a:defRPr sz="10700">
                <a:solidFill>
                  <a:schemeClr val="lt1"/>
                </a:solidFill>
              </a:defRPr>
            </a:lvl9pPr>
          </a:lstStyle>
          <a:p>
            <a:r>
              <a:t>xx%</a:t>
            </a:r>
          </a:p>
        </p:txBody>
      </p:sp>
      <p:sp>
        <p:nvSpPr>
          <p:cNvPr id="82" name="Google Shape;82;p11"/>
          <p:cNvSpPr txBox="1">
            <a:spLocks noGrp="1"/>
          </p:cNvSpPr>
          <p:nvPr>
            <p:ph type="body" idx="1"/>
          </p:nvPr>
        </p:nvSpPr>
        <p:spPr>
          <a:xfrm>
            <a:off x="972600" y="3030517"/>
            <a:ext cx="10251300" cy="21072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Clr>
                <a:schemeClr val="lt1"/>
              </a:buClr>
              <a:buSzPts val="1700"/>
              <a:buChar char="●"/>
              <a:defRPr>
                <a:solidFill>
                  <a:schemeClr val="lt1"/>
                </a:solidFill>
              </a:defRPr>
            </a:lvl1pPr>
            <a:lvl2pPr marL="914400" lvl="1" indent="-323850">
              <a:spcBef>
                <a:spcPts val="2100"/>
              </a:spcBef>
              <a:spcAft>
                <a:spcPts val="0"/>
              </a:spcAft>
              <a:buClr>
                <a:schemeClr val="lt1"/>
              </a:buClr>
              <a:buSzPts val="1500"/>
              <a:buChar char="○"/>
              <a:defRPr>
                <a:solidFill>
                  <a:schemeClr val="lt1"/>
                </a:solidFill>
              </a:defRPr>
            </a:lvl2pPr>
            <a:lvl3pPr marL="1371600" lvl="2" indent="-323850">
              <a:spcBef>
                <a:spcPts val="2100"/>
              </a:spcBef>
              <a:spcAft>
                <a:spcPts val="0"/>
              </a:spcAft>
              <a:buClr>
                <a:schemeClr val="lt1"/>
              </a:buClr>
              <a:buSzPts val="1500"/>
              <a:buChar char="■"/>
              <a:defRPr>
                <a:solidFill>
                  <a:schemeClr val="lt1"/>
                </a:solidFill>
              </a:defRPr>
            </a:lvl3pPr>
            <a:lvl4pPr marL="1828800" lvl="3" indent="-323850">
              <a:spcBef>
                <a:spcPts val="2100"/>
              </a:spcBef>
              <a:spcAft>
                <a:spcPts val="0"/>
              </a:spcAft>
              <a:buClr>
                <a:schemeClr val="lt1"/>
              </a:buClr>
              <a:buSzPts val="1500"/>
              <a:buChar char="●"/>
              <a:defRPr>
                <a:solidFill>
                  <a:schemeClr val="lt1"/>
                </a:solidFill>
              </a:defRPr>
            </a:lvl4pPr>
            <a:lvl5pPr marL="2286000" lvl="4" indent="-323850">
              <a:spcBef>
                <a:spcPts val="2100"/>
              </a:spcBef>
              <a:spcAft>
                <a:spcPts val="0"/>
              </a:spcAft>
              <a:buClr>
                <a:schemeClr val="lt1"/>
              </a:buClr>
              <a:buSzPts val="1500"/>
              <a:buChar char="○"/>
              <a:defRPr>
                <a:solidFill>
                  <a:schemeClr val="lt1"/>
                </a:solidFill>
              </a:defRPr>
            </a:lvl5pPr>
            <a:lvl6pPr marL="2743200" lvl="5" indent="-323850">
              <a:spcBef>
                <a:spcPts val="2100"/>
              </a:spcBef>
              <a:spcAft>
                <a:spcPts val="0"/>
              </a:spcAft>
              <a:buClr>
                <a:schemeClr val="lt1"/>
              </a:buClr>
              <a:buSzPts val="1500"/>
              <a:buChar char="■"/>
              <a:defRPr>
                <a:solidFill>
                  <a:schemeClr val="lt1"/>
                </a:solidFill>
              </a:defRPr>
            </a:lvl6pPr>
            <a:lvl7pPr marL="3200400" lvl="6" indent="-323850">
              <a:spcBef>
                <a:spcPts val="2100"/>
              </a:spcBef>
              <a:spcAft>
                <a:spcPts val="0"/>
              </a:spcAft>
              <a:buClr>
                <a:schemeClr val="lt1"/>
              </a:buClr>
              <a:buSzPts val="1500"/>
              <a:buChar char="●"/>
              <a:defRPr>
                <a:solidFill>
                  <a:schemeClr val="lt1"/>
                </a:solidFill>
              </a:defRPr>
            </a:lvl7pPr>
            <a:lvl8pPr marL="3657600" lvl="7" indent="-323850">
              <a:spcBef>
                <a:spcPts val="2100"/>
              </a:spcBef>
              <a:spcAft>
                <a:spcPts val="0"/>
              </a:spcAft>
              <a:buClr>
                <a:schemeClr val="lt1"/>
              </a:buClr>
              <a:buSzPts val="1500"/>
              <a:buChar char="○"/>
              <a:defRPr>
                <a:solidFill>
                  <a:schemeClr val="lt1"/>
                </a:solidFill>
              </a:defRPr>
            </a:lvl8pPr>
            <a:lvl9pPr marL="4114800" lvl="8" indent="-323850">
              <a:spcBef>
                <a:spcPts val="2100"/>
              </a:spcBef>
              <a:spcAft>
                <a:spcPts val="2100"/>
              </a:spcAft>
              <a:buClr>
                <a:schemeClr val="lt1"/>
              </a:buClr>
              <a:buSzPts val="1500"/>
              <a:buChar char="■"/>
              <a:defRPr>
                <a:solidFill>
                  <a:schemeClr val="lt1"/>
                </a:solidFill>
              </a:defRPr>
            </a:lvl9pPr>
          </a:lstStyle>
          <a:p>
            <a:endParaRPr/>
          </a:p>
        </p:txBody>
      </p:sp>
      <p:sp>
        <p:nvSpPr>
          <p:cNvPr id="83" name="Google Shape;83;p11"/>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2"/>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8" name="Google Shape;88;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2100"/>
              </a:spcBef>
              <a:spcAft>
                <a:spcPts val="0"/>
              </a:spcAft>
              <a:buClr>
                <a:schemeClr val="dk1"/>
              </a:buClr>
              <a:buSzPts val="1800"/>
              <a:buChar char="○"/>
              <a:defRPr/>
            </a:lvl2pPr>
            <a:lvl3pPr marL="1371600" lvl="2" indent="-342900" algn="l" rtl="0">
              <a:lnSpc>
                <a:spcPct val="90000"/>
              </a:lnSpc>
              <a:spcBef>
                <a:spcPts val="2100"/>
              </a:spcBef>
              <a:spcAft>
                <a:spcPts val="0"/>
              </a:spcAft>
              <a:buClr>
                <a:schemeClr val="dk1"/>
              </a:buClr>
              <a:buSzPts val="1800"/>
              <a:buChar char="■"/>
              <a:defRPr/>
            </a:lvl3pPr>
            <a:lvl4pPr marL="1828800" lvl="3" indent="-342900" algn="l" rtl="0">
              <a:lnSpc>
                <a:spcPct val="90000"/>
              </a:lnSpc>
              <a:spcBef>
                <a:spcPts val="2100"/>
              </a:spcBef>
              <a:spcAft>
                <a:spcPts val="0"/>
              </a:spcAft>
              <a:buClr>
                <a:schemeClr val="dk1"/>
              </a:buClr>
              <a:buSzPts val="1800"/>
              <a:buChar char="●"/>
              <a:defRPr/>
            </a:lvl4pPr>
            <a:lvl5pPr marL="2286000" lvl="4" indent="-342900" algn="l" rtl="0">
              <a:lnSpc>
                <a:spcPct val="90000"/>
              </a:lnSpc>
              <a:spcBef>
                <a:spcPts val="2100"/>
              </a:spcBef>
              <a:spcAft>
                <a:spcPts val="0"/>
              </a:spcAft>
              <a:buClr>
                <a:schemeClr val="dk1"/>
              </a:buClr>
              <a:buSzPts val="1800"/>
              <a:buChar char="○"/>
              <a:defRPr/>
            </a:lvl5pPr>
            <a:lvl6pPr marL="2743200" lvl="5" indent="-342900" algn="l" rtl="0">
              <a:lnSpc>
                <a:spcPct val="90000"/>
              </a:lnSpc>
              <a:spcBef>
                <a:spcPts val="21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a:endParaRPr/>
          </a:p>
        </p:txBody>
      </p:sp>
      <p:sp>
        <p:nvSpPr>
          <p:cNvPr id="89" name="Google Shape;89;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94" name="Google Shape;94;p14"/>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2100"/>
              </a:spcBef>
              <a:spcAft>
                <a:spcPts val="0"/>
              </a:spcAft>
              <a:buClr>
                <a:schemeClr val="dk1"/>
              </a:buClr>
              <a:buSzPts val="1800"/>
              <a:buChar char="○"/>
              <a:defRPr/>
            </a:lvl2pPr>
            <a:lvl3pPr marL="1371600" lvl="2" indent="-342900" algn="l" rtl="0">
              <a:lnSpc>
                <a:spcPct val="90000"/>
              </a:lnSpc>
              <a:spcBef>
                <a:spcPts val="2100"/>
              </a:spcBef>
              <a:spcAft>
                <a:spcPts val="0"/>
              </a:spcAft>
              <a:buClr>
                <a:schemeClr val="dk1"/>
              </a:buClr>
              <a:buSzPts val="1800"/>
              <a:buChar char="■"/>
              <a:defRPr/>
            </a:lvl3pPr>
            <a:lvl4pPr marL="1828800" lvl="3" indent="-342900" algn="l" rtl="0">
              <a:lnSpc>
                <a:spcPct val="90000"/>
              </a:lnSpc>
              <a:spcBef>
                <a:spcPts val="2100"/>
              </a:spcBef>
              <a:spcAft>
                <a:spcPts val="0"/>
              </a:spcAft>
              <a:buClr>
                <a:schemeClr val="dk1"/>
              </a:buClr>
              <a:buSzPts val="1800"/>
              <a:buChar char="●"/>
              <a:defRPr/>
            </a:lvl4pPr>
            <a:lvl5pPr marL="2286000" lvl="4" indent="-342900" algn="l" rtl="0">
              <a:lnSpc>
                <a:spcPct val="90000"/>
              </a:lnSpc>
              <a:spcBef>
                <a:spcPts val="2100"/>
              </a:spcBef>
              <a:spcAft>
                <a:spcPts val="0"/>
              </a:spcAft>
              <a:buClr>
                <a:schemeClr val="dk1"/>
              </a:buClr>
              <a:buSzPts val="1800"/>
              <a:buChar char="○"/>
              <a:defRPr/>
            </a:lvl5pPr>
            <a:lvl6pPr marL="2743200" lvl="5" indent="-342900" algn="l" rtl="0">
              <a:lnSpc>
                <a:spcPct val="90000"/>
              </a:lnSpc>
              <a:spcBef>
                <a:spcPts val="21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a:endParaRPr/>
          </a:p>
        </p:txBody>
      </p:sp>
      <p:sp>
        <p:nvSpPr>
          <p:cNvPr id="95" name="Google Shape;95;p14"/>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2100"/>
              </a:spcBef>
              <a:spcAft>
                <a:spcPts val="0"/>
              </a:spcAft>
              <a:buClr>
                <a:schemeClr val="dk1"/>
              </a:buClr>
              <a:buSzPts val="1800"/>
              <a:buChar char="○"/>
              <a:defRPr/>
            </a:lvl2pPr>
            <a:lvl3pPr marL="1371600" lvl="2" indent="-342900" algn="l" rtl="0">
              <a:lnSpc>
                <a:spcPct val="90000"/>
              </a:lnSpc>
              <a:spcBef>
                <a:spcPts val="2100"/>
              </a:spcBef>
              <a:spcAft>
                <a:spcPts val="0"/>
              </a:spcAft>
              <a:buClr>
                <a:schemeClr val="dk1"/>
              </a:buClr>
              <a:buSzPts val="1800"/>
              <a:buChar char="■"/>
              <a:defRPr/>
            </a:lvl3pPr>
            <a:lvl4pPr marL="1828800" lvl="3" indent="-342900" algn="l" rtl="0">
              <a:lnSpc>
                <a:spcPct val="90000"/>
              </a:lnSpc>
              <a:spcBef>
                <a:spcPts val="2100"/>
              </a:spcBef>
              <a:spcAft>
                <a:spcPts val="0"/>
              </a:spcAft>
              <a:buClr>
                <a:schemeClr val="dk1"/>
              </a:buClr>
              <a:buSzPts val="1800"/>
              <a:buChar char="●"/>
              <a:defRPr/>
            </a:lvl4pPr>
            <a:lvl5pPr marL="2286000" lvl="4" indent="-342900" algn="l" rtl="0">
              <a:lnSpc>
                <a:spcPct val="90000"/>
              </a:lnSpc>
              <a:spcBef>
                <a:spcPts val="2100"/>
              </a:spcBef>
              <a:spcAft>
                <a:spcPts val="0"/>
              </a:spcAft>
              <a:buClr>
                <a:schemeClr val="dk1"/>
              </a:buClr>
              <a:buSzPts val="1800"/>
              <a:buChar char="○"/>
              <a:defRPr/>
            </a:lvl5pPr>
            <a:lvl6pPr marL="2743200" lvl="5" indent="-342900" algn="l" rtl="0">
              <a:lnSpc>
                <a:spcPct val="90000"/>
              </a:lnSpc>
              <a:spcBef>
                <a:spcPts val="21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a:endParaRPr/>
          </a:p>
        </p:txBody>
      </p:sp>
      <p:sp>
        <p:nvSpPr>
          <p:cNvPr id="96" name="Google Shape;96;p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7" name="Google Shape;97;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01" name="Google Shape;101;p15"/>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2100"/>
              </a:spcBef>
              <a:spcAft>
                <a:spcPts val="0"/>
              </a:spcAft>
              <a:buClr>
                <a:srgbClr val="888888"/>
              </a:buClr>
              <a:buSzPts val="2000"/>
              <a:buNone/>
              <a:defRPr sz="2000">
                <a:solidFill>
                  <a:srgbClr val="888888"/>
                </a:solidFill>
              </a:defRPr>
            </a:lvl2pPr>
            <a:lvl3pPr marL="1371600" lvl="2" indent="-228600" algn="l" rtl="0">
              <a:lnSpc>
                <a:spcPct val="90000"/>
              </a:lnSpc>
              <a:spcBef>
                <a:spcPts val="2100"/>
              </a:spcBef>
              <a:spcAft>
                <a:spcPts val="0"/>
              </a:spcAft>
              <a:buClr>
                <a:srgbClr val="888888"/>
              </a:buClr>
              <a:buSzPts val="1800"/>
              <a:buNone/>
              <a:defRPr sz="1800">
                <a:solidFill>
                  <a:srgbClr val="888888"/>
                </a:solidFill>
              </a:defRPr>
            </a:lvl3pPr>
            <a:lvl4pPr marL="1828800" lvl="3" indent="-228600" algn="l" rtl="0">
              <a:lnSpc>
                <a:spcPct val="90000"/>
              </a:lnSpc>
              <a:spcBef>
                <a:spcPts val="2100"/>
              </a:spcBef>
              <a:spcAft>
                <a:spcPts val="0"/>
              </a:spcAft>
              <a:buClr>
                <a:srgbClr val="888888"/>
              </a:buClr>
              <a:buSzPts val="1600"/>
              <a:buNone/>
              <a:defRPr sz="1600">
                <a:solidFill>
                  <a:srgbClr val="888888"/>
                </a:solidFill>
              </a:defRPr>
            </a:lvl4pPr>
            <a:lvl5pPr marL="2286000" lvl="4" indent="-228600" algn="l" rtl="0">
              <a:lnSpc>
                <a:spcPct val="90000"/>
              </a:lnSpc>
              <a:spcBef>
                <a:spcPts val="2100"/>
              </a:spcBef>
              <a:spcAft>
                <a:spcPts val="0"/>
              </a:spcAft>
              <a:buClr>
                <a:srgbClr val="888888"/>
              </a:buClr>
              <a:buSzPts val="1600"/>
              <a:buNone/>
              <a:defRPr sz="1600">
                <a:solidFill>
                  <a:srgbClr val="888888"/>
                </a:solidFill>
              </a:defRPr>
            </a:lvl5pPr>
            <a:lvl6pPr marL="2743200" lvl="5" indent="-228600" algn="l" rtl="0">
              <a:lnSpc>
                <a:spcPct val="90000"/>
              </a:lnSpc>
              <a:spcBef>
                <a:spcPts val="2100"/>
              </a:spcBef>
              <a:spcAft>
                <a:spcPts val="0"/>
              </a:spcAft>
              <a:buClr>
                <a:srgbClr val="888888"/>
              </a:buClr>
              <a:buSzPts val="1600"/>
              <a:buNone/>
              <a:defRPr sz="1600">
                <a:solidFill>
                  <a:srgbClr val="888888"/>
                </a:solidFill>
              </a:defRPr>
            </a:lvl6pPr>
            <a:lvl7pPr marL="3200400" lvl="6" indent="-228600" algn="l" rtl="0">
              <a:lnSpc>
                <a:spcPct val="90000"/>
              </a:lnSpc>
              <a:spcBef>
                <a:spcPts val="2100"/>
              </a:spcBef>
              <a:spcAft>
                <a:spcPts val="0"/>
              </a:spcAft>
              <a:buClr>
                <a:srgbClr val="888888"/>
              </a:buClr>
              <a:buSzPts val="1600"/>
              <a:buNone/>
              <a:defRPr sz="1600">
                <a:solidFill>
                  <a:srgbClr val="888888"/>
                </a:solidFill>
              </a:defRPr>
            </a:lvl7pPr>
            <a:lvl8pPr marL="3657600" lvl="7" indent="-228600" algn="l" rtl="0">
              <a:lnSpc>
                <a:spcPct val="90000"/>
              </a:lnSpc>
              <a:spcBef>
                <a:spcPts val="2100"/>
              </a:spcBef>
              <a:spcAft>
                <a:spcPts val="0"/>
              </a:spcAft>
              <a:buClr>
                <a:srgbClr val="888888"/>
              </a:buClr>
              <a:buSzPts val="1600"/>
              <a:buNone/>
              <a:defRPr sz="1600">
                <a:solidFill>
                  <a:srgbClr val="888888"/>
                </a:solidFill>
              </a:defRPr>
            </a:lvl8pPr>
            <a:lvl9pPr marL="4114800" lvl="8" indent="-228600" algn="l" rtl="0">
              <a:lnSpc>
                <a:spcPct val="90000"/>
              </a:lnSpc>
              <a:spcBef>
                <a:spcPts val="2100"/>
              </a:spcBef>
              <a:spcAft>
                <a:spcPts val="2100"/>
              </a:spcAft>
              <a:buClr>
                <a:srgbClr val="888888"/>
              </a:buClr>
              <a:buSzPts val="1600"/>
              <a:buNone/>
              <a:defRPr sz="1600">
                <a:solidFill>
                  <a:srgbClr val="888888"/>
                </a:solidFill>
              </a:defRPr>
            </a:lvl9pPr>
          </a:lstStyle>
          <a:p>
            <a:endParaRPr/>
          </a:p>
        </p:txBody>
      </p:sp>
      <p:sp>
        <p:nvSpPr>
          <p:cNvPr id="102" name="Google Shape;102;p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3" name="Google Shape;103;p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4" name="Google Shape;104;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1"/>
        <p:cNvGrpSpPr/>
        <p:nvPr/>
      </p:nvGrpSpPr>
      <p:grpSpPr>
        <a:xfrm>
          <a:off x="0" y="0"/>
          <a:ext cx="0" cy="0"/>
          <a:chOff x="0" y="0"/>
          <a:chExt cx="0" cy="0"/>
        </a:xfrm>
      </p:grpSpPr>
      <p:grpSp>
        <p:nvGrpSpPr>
          <p:cNvPr id="22" name="Google Shape;22;p3"/>
          <p:cNvGrpSpPr/>
          <p:nvPr/>
        </p:nvGrpSpPr>
        <p:grpSpPr>
          <a:xfrm>
            <a:off x="1107036" y="1588427"/>
            <a:ext cx="994316" cy="61102"/>
            <a:chOff x="4580561" y="2589004"/>
            <a:chExt cx="1064464" cy="25200"/>
          </a:xfrm>
        </p:grpSpPr>
        <p:sp>
          <p:nvSpPr>
            <p:cNvPr id="23" name="Google Shape;23;p3"/>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title"/>
          </p:nvPr>
        </p:nvSpPr>
        <p:spPr>
          <a:xfrm>
            <a:off x="972600" y="1763267"/>
            <a:ext cx="10251300" cy="2024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26" name="Google Shape;26;p3"/>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1107036" y="1588427"/>
            <a:ext cx="994316" cy="61102"/>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4"/>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2" name="Google Shape;32;p4"/>
          <p:cNvSpPr txBox="1">
            <a:spLocks noGrp="1"/>
          </p:cNvSpPr>
          <p:nvPr>
            <p:ph type="title"/>
          </p:nvPr>
        </p:nvSpPr>
        <p:spPr>
          <a:xfrm>
            <a:off x="972600" y="1758200"/>
            <a:ext cx="102516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33" name="Google Shape;33;p4"/>
          <p:cNvSpPr txBox="1">
            <a:spLocks noGrp="1"/>
          </p:cNvSpPr>
          <p:nvPr>
            <p:ph type="body" idx="1"/>
          </p:nvPr>
        </p:nvSpPr>
        <p:spPr>
          <a:xfrm>
            <a:off x="972600" y="2771833"/>
            <a:ext cx="102516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34" name="Google Shape;34;p4"/>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7" name="Google Shape;37;p5"/>
          <p:cNvGrpSpPr/>
          <p:nvPr/>
        </p:nvGrpSpPr>
        <p:grpSpPr>
          <a:xfrm>
            <a:off x="1107036" y="1588427"/>
            <a:ext cx="994316" cy="61102"/>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0" name="Google Shape;40;p5"/>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41" name="Google Shape;41;p5"/>
          <p:cNvSpPr txBox="1">
            <a:spLocks noGrp="1"/>
          </p:cNvSpPr>
          <p:nvPr>
            <p:ph type="body" idx="1"/>
          </p:nvPr>
        </p:nvSpPr>
        <p:spPr>
          <a:xfrm>
            <a:off x="972434"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2" name="Google Shape;42;p5"/>
          <p:cNvSpPr txBox="1">
            <a:spLocks noGrp="1"/>
          </p:cNvSpPr>
          <p:nvPr>
            <p:ph type="body" idx="2"/>
          </p:nvPr>
        </p:nvSpPr>
        <p:spPr>
          <a:xfrm>
            <a:off x="6191471" y="2771833"/>
            <a:ext cx="5032500" cy="3014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3" name="Google Shape;43;p5"/>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1107036" y="1588427"/>
            <a:ext cx="994316" cy="61102"/>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972600" y="1758200"/>
            <a:ext cx="10251300" cy="713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0" name="Google Shape;50;p6"/>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3" name="Google Shape;53;p7"/>
          <p:cNvGrpSpPr/>
          <p:nvPr/>
        </p:nvGrpSpPr>
        <p:grpSpPr>
          <a:xfrm>
            <a:off x="1107036" y="1588427"/>
            <a:ext cx="994316" cy="61102"/>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 name="Google Shape;56;p7"/>
          <p:cNvSpPr txBox="1">
            <a:spLocks noGrp="1"/>
          </p:cNvSpPr>
          <p:nvPr>
            <p:ph type="title"/>
          </p:nvPr>
        </p:nvSpPr>
        <p:spPr>
          <a:xfrm>
            <a:off x="973333" y="1758200"/>
            <a:ext cx="4401300" cy="18420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57" name="Google Shape;57;p7"/>
          <p:cNvSpPr txBox="1">
            <a:spLocks noGrp="1"/>
          </p:cNvSpPr>
          <p:nvPr>
            <p:ph type="body" idx="1"/>
          </p:nvPr>
        </p:nvSpPr>
        <p:spPr>
          <a:xfrm>
            <a:off x="961633" y="3708967"/>
            <a:ext cx="4401300" cy="21300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8" name="Google Shape;58;p7"/>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9"/>
        <p:cNvGrpSpPr/>
        <p:nvPr/>
      </p:nvGrpSpPr>
      <p:grpSpPr>
        <a:xfrm>
          <a:off x="0" y="0"/>
          <a:ext cx="0" cy="0"/>
          <a:chOff x="0" y="0"/>
          <a:chExt cx="0" cy="0"/>
        </a:xfrm>
      </p:grpSpPr>
      <p:grpSp>
        <p:nvGrpSpPr>
          <p:cNvPr id="60" name="Google Shape;60;p8"/>
          <p:cNvGrpSpPr/>
          <p:nvPr/>
        </p:nvGrpSpPr>
        <p:grpSpPr>
          <a:xfrm>
            <a:off x="1107036" y="5558926"/>
            <a:ext cx="994316" cy="61102"/>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3" name="Google Shape;63;p8"/>
          <p:cNvSpPr txBox="1">
            <a:spLocks noGrp="1"/>
          </p:cNvSpPr>
          <p:nvPr>
            <p:ph type="title"/>
          </p:nvPr>
        </p:nvSpPr>
        <p:spPr>
          <a:xfrm>
            <a:off x="972600" y="1152400"/>
            <a:ext cx="9361500" cy="39801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64" name="Google Shape;64;p8"/>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7" name="Google Shape;67;p9"/>
          <p:cNvGrpSpPr/>
          <p:nvPr/>
        </p:nvGrpSpPr>
        <p:grpSpPr>
          <a:xfrm>
            <a:off x="1107036" y="1588427"/>
            <a:ext cx="994316" cy="61102"/>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0" name="Google Shape;70;p9"/>
          <p:cNvSpPr txBox="1">
            <a:spLocks noGrp="1"/>
          </p:cNvSpPr>
          <p:nvPr>
            <p:ph type="title"/>
          </p:nvPr>
        </p:nvSpPr>
        <p:spPr>
          <a:xfrm>
            <a:off x="973333" y="1758200"/>
            <a:ext cx="4401300" cy="2249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dk2"/>
              </a:buClr>
              <a:buSzPts val="3500"/>
              <a:buNone/>
              <a:defRPr sz="3500">
                <a:solidFill>
                  <a:schemeClr val="dk2"/>
                </a:solidFill>
              </a:defRPr>
            </a:lvl1pPr>
            <a:lvl2pPr lvl="1">
              <a:spcBef>
                <a:spcPts val="0"/>
              </a:spcBef>
              <a:spcAft>
                <a:spcPts val="0"/>
              </a:spcAft>
              <a:buClr>
                <a:schemeClr val="dk2"/>
              </a:buClr>
              <a:buSzPts val="3500"/>
              <a:buNone/>
              <a:defRPr sz="3500">
                <a:solidFill>
                  <a:schemeClr val="dk2"/>
                </a:solidFill>
              </a:defRPr>
            </a:lvl2pPr>
            <a:lvl3pPr lvl="2">
              <a:spcBef>
                <a:spcPts val="0"/>
              </a:spcBef>
              <a:spcAft>
                <a:spcPts val="0"/>
              </a:spcAft>
              <a:buClr>
                <a:schemeClr val="dk2"/>
              </a:buClr>
              <a:buSzPts val="3500"/>
              <a:buNone/>
              <a:defRPr sz="3500">
                <a:solidFill>
                  <a:schemeClr val="dk2"/>
                </a:solidFill>
              </a:defRPr>
            </a:lvl3pPr>
            <a:lvl4pPr lvl="3">
              <a:spcBef>
                <a:spcPts val="0"/>
              </a:spcBef>
              <a:spcAft>
                <a:spcPts val="0"/>
              </a:spcAft>
              <a:buClr>
                <a:schemeClr val="dk2"/>
              </a:buClr>
              <a:buSzPts val="3500"/>
              <a:buNone/>
              <a:defRPr sz="3500">
                <a:solidFill>
                  <a:schemeClr val="dk2"/>
                </a:solidFill>
              </a:defRPr>
            </a:lvl4pPr>
            <a:lvl5pPr lvl="4">
              <a:spcBef>
                <a:spcPts val="0"/>
              </a:spcBef>
              <a:spcAft>
                <a:spcPts val="0"/>
              </a:spcAft>
              <a:buClr>
                <a:schemeClr val="dk2"/>
              </a:buClr>
              <a:buSzPts val="3500"/>
              <a:buNone/>
              <a:defRPr sz="3500">
                <a:solidFill>
                  <a:schemeClr val="dk2"/>
                </a:solidFill>
              </a:defRPr>
            </a:lvl5pPr>
            <a:lvl6pPr lvl="5">
              <a:spcBef>
                <a:spcPts val="0"/>
              </a:spcBef>
              <a:spcAft>
                <a:spcPts val="0"/>
              </a:spcAft>
              <a:buClr>
                <a:schemeClr val="dk2"/>
              </a:buClr>
              <a:buSzPts val="3500"/>
              <a:buNone/>
              <a:defRPr sz="3500">
                <a:solidFill>
                  <a:schemeClr val="dk2"/>
                </a:solidFill>
              </a:defRPr>
            </a:lvl6pPr>
            <a:lvl7pPr lvl="6">
              <a:spcBef>
                <a:spcPts val="0"/>
              </a:spcBef>
              <a:spcAft>
                <a:spcPts val="0"/>
              </a:spcAft>
              <a:buClr>
                <a:schemeClr val="dk2"/>
              </a:buClr>
              <a:buSzPts val="3500"/>
              <a:buNone/>
              <a:defRPr sz="3500">
                <a:solidFill>
                  <a:schemeClr val="dk2"/>
                </a:solidFill>
              </a:defRPr>
            </a:lvl7pPr>
            <a:lvl8pPr lvl="7">
              <a:spcBef>
                <a:spcPts val="0"/>
              </a:spcBef>
              <a:spcAft>
                <a:spcPts val="0"/>
              </a:spcAft>
              <a:buClr>
                <a:schemeClr val="dk2"/>
              </a:buClr>
              <a:buSzPts val="3500"/>
              <a:buNone/>
              <a:defRPr sz="3500">
                <a:solidFill>
                  <a:schemeClr val="dk2"/>
                </a:solidFill>
              </a:defRPr>
            </a:lvl8pPr>
            <a:lvl9pPr lvl="8">
              <a:spcBef>
                <a:spcPts val="0"/>
              </a:spcBef>
              <a:spcAft>
                <a:spcPts val="0"/>
              </a:spcAft>
              <a:buClr>
                <a:schemeClr val="dk2"/>
              </a:buClr>
              <a:buSzPts val="3500"/>
              <a:buNone/>
              <a:defRPr sz="3500">
                <a:solidFill>
                  <a:schemeClr val="dk2"/>
                </a:solidFill>
              </a:defRPr>
            </a:lvl9pPr>
          </a:lstStyle>
          <a:p>
            <a:endParaRPr/>
          </a:p>
        </p:txBody>
      </p:sp>
      <p:sp>
        <p:nvSpPr>
          <p:cNvPr id="71" name="Google Shape;71;p9"/>
          <p:cNvSpPr txBox="1">
            <a:spLocks noGrp="1"/>
          </p:cNvSpPr>
          <p:nvPr>
            <p:ph type="subTitle" idx="1"/>
          </p:nvPr>
        </p:nvSpPr>
        <p:spPr>
          <a:xfrm>
            <a:off x="966600" y="4215367"/>
            <a:ext cx="4401300" cy="10119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72" name="Google Shape;72;p9"/>
          <p:cNvSpPr txBox="1">
            <a:spLocks noGrp="1"/>
          </p:cNvSpPr>
          <p:nvPr>
            <p:ph type="body" idx="2"/>
          </p:nvPr>
        </p:nvSpPr>
        <p:spPr>
          <a:xfrm>
            <a:off x="6898967" y="1803500"/>
            <a:ext cx="4499100" cy="4034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73" name="Google Shape;73;p9"/>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txBox="1">
            <a:spLocks noGrp="1"/>
          </p:cNvSpPr>
          <p:nvPr>
            <p:ph type="body" idx="1"/>
          </p:nvPr>
        </p:nvSpPr>
        <p:spPr>
          <a:xfrm>
            <a:off x="966600" y="5830068"/>
            <a:ext cx="10263300" cy="6141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76" name="Google Shape;76;p10"/>
          <p:cNvSpPr txBox="1">
            <a:spLocks noGrp="1"/>
          </p:cNvSpPr>
          <p:nvPr>
            <p:ph type="sldNum" idx="12"/>
          </p:nvPr>
        </p:nvSpPr>
        <p:spPr>
          <a:xfrm>
            <a:off x="11381736" y="6333134"/>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SzPts val="3700"/>
              <a:buFont typeface="Raleway"/>
              <a:buNone/>
              <a:defRPr sz="3700" b="1">
                <a:latin typeface="Raleway"/>
                <a:ea typeface="Raleway"/>
                <a:cs typeface="Raleway"/>
                <a:sym typeface="Raleway"/>
              </a:defRPr>
            </a:lvl1pPr>
            <a:lvl2pPr lvl="1">
              <a:spcBef>
                <a:spcPts val="0"/>
              </a:spcBef>
              <a:spcAft>
                <a:spcPts val="0"/>
              </a:spcAft>
              <a:buSzPts val="3700"/>
              <a:buFont typeface="Raleway"/>
              <a:buNone/>
              <a:defRPr sz="3700" b="1">
                <a:latin typeface="Raleway"/>
                <a:ea typeface="Raleway"/>
                <a:cs typeface="Raleway"/>
                <a:sym typeface="Raleway"/>
              </a:defRPr>
            </a:lvl2pPr>
            <a:lvl3pPr lvl="2">
              <a:spcBef>
                <a:spcPts val="0"/>
              </a:spcBef>
              <a:spcAft>
                <a:spcPts val="0"/>
              </a:spcAft>
              <a:buSzPts val="3700"/>
              <a:buFont typeface="Raleway"/>
              <a:buNone/>
              <a:defRPr sz="3700" b="1">
                <a:latin typeface="Raleway"/>
                <a:ea typeface="Raleway"/>
                <a:cs typeface="Raleway"/>
                <a:sym typeface="Raleway"/>
              </a:defRPr>
            </a:lvl3pPr>
            <a:lvl4pPr lvl="3">
              <a:spcBef>
                <a:spcPts val="0"/>
              </a:spcBef>
              <a:spcAft>
                <a:spcPts val="0"/>
              </a:spcAft>
              <a:buSzPts val="3700"/>
              <a:buFont typeface="Raleway"/>
              <a:buNone/>
              <a:defRPr sz="3700" b="1">
                <a:latin typeface="Raleway"/>
                <a:ea typeface="Raleway"/>
                <a:cs typeface="Raleway"/>
                <a:sym typeface="Raleway"/>
              </a:defRPr>
            </a:lvl4pPr>
            <a:lvl5pPr lvl="4">
              <a:spcBef>
                <a:spcPts val="0"/>
              </a:spcBef>
              <a:spcAft>
                <a:spcPts val="0"/>
              </a:spcAft>
              <a:buSzPts val="3700"/>
              <a:buFont typeface="Raleway"/>
              <a:buNone/>
              <a:defRPr sz="3700" b="1">
                <a:latin typeface="Raleway"/>
                <a:ea typeface="Raleway"/>
                <a:cs typeface="Raleway"/>
                <a:sym typeface="Raleway"/>
              </a:defRPr>
            </a:lvl5pPr>
            <a:lvl6pPr lvl="5">
              <a:spcBef>
                <a:spcPts val="0"/>
              </a:spcBef>
              <a:spcAft>
                <a:spcPts val="0"/>
              </a:spcAft>
              <a:buSzPts val="3700"/>
              <a:buFont typeface="Raleway"/>
              <a:buNone/>
              <a:defRPr sz="3700" b="1">
                <a:latin typeface="Raleway"/>
                <a:ea typeface="Raleway"/>
                <a:cs typeface="Raleway"/>
                <a:sym typeface="Raleway"/>
              </a:defRPr>
            </a:lvl6pPr>
            <a:lvl7pPr lvl="6">
              <a:spcBef>
                <a:spcPts val="0"/>
              </a:spcBef>
              <a:spcAft>
                <a:spcPts val="0"/>
              </a:spcAft>
              <a:buSzPts val="3700"/>
              <a:buFont typeface="Raleway"/>
              <a:buNone/>
              <a:defRPr sz="3700" b="1">
                <a:latin typeface="Raleway"/>
                <a:ea typeface="Raleway"/>
                <a:cs typeface="Raleway"/>
                <a:sym typeface="Raleway"/>
              </a:defRPr>
            </a:lvl7pPr>
            <a:lvl8pPr lvl="7">
              <a:spcBef>
                <a:spcPts val="0"/>
              </a:spcBef>
              <a:spcAft>
                <a:spcPts val="0"/>
              </a:spcAft>
              <a:buSzPts val="3700"/>
              <a:buFont typeface="Raleway"/>
              <a:buNone/>
              <a:defRPr sz="3700" b="1">
                <a:latin typeface="Raleway"/>
                <a:ea typeface="Raleway"/>
                <a:cs typeface="Raleway"/>
                <a:sym typeface="Raleway"/>
              </a:defRPr>
            </a:lvl8pPr>
            <a:lvl9pPr lvl="8">
              <a:spcBef>
                <a:spcPts val="0"/>
              </a:spcBef>
              <a:spcAft>
                <a:spcPts val="0"/>
              </a:spcAft>
              <a:buSzPts val="3700"/>
              <a:buFont typeface="Raleway"/>
              <a:buNone/>
              <a:defRPr sz="3700" b="1">
                <a:latin typeface="Raleway"/>
                <a:ea typeface="Raleway"/>
                <a:cs typeface="Raleway"/>
                <a:sym typeface="Raleway"/>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marL="914400" lvl="1"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marL="1371600" lvl="2"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marL="1828800" lvl="3"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marL="2286000" lvl="4"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marL="2743200" lvl="5"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marL="3200400" lvl="6"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marL="3657600" lvl="7" indent="-32385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marL="4114800" lvl="8" indent="-323850">
              <a:lnSpc>
                <a:spcPct val="115000"/>
              </a:lnSpc>
              <a:spcBef>
                <a:spcPts val="2100"/>
              </a:spcBef>
              <a:spcAft>
                <a:spcPts val="2100"/>
              </a:spcAft>
              <a:buClr>
                <a:schemeClr val="accent1"/>
              </a:buClr>
              <a:buSzPts val="1500"/>
              <a:buFont typeface="Lato"/>
              <a:buChar char="■"/>
              <a:defRPr sz="1500">
                <a:solidFill>
                  <a:schemeClr val="accent1"/>
                </a:solidFill>
                <a:latin typeface="Lato"/>
                <a:ea typeface="Lato"/>
                <a:cs typeface="Lato"/>
                <a:sym typeface="Lato"/>
              </a:defRPr>
            </a:lvl9pPr>
          </a:lstStyle>
          <a:p>
            <a:endParaRPr/>
          </a:p>
        </p:txBody>
      </p:sp>
      <p:sp>
        <p:nvSpPr>
          <p:cNvPr id="12" name="Google Shape;12;p1"/>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www.aimu.us/2017/02/15/diabetic-retinopathy-symptoms-"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hyperlink" Target="https://www-uptodate-com.treadwell.idm.oclc.org/contents/diabetic-retinopathy" TargetMode="External"/><Relationship Id="rId5" Type="http://schemas.openxmlformats.org/officeDocument/2006/relationships/hyperlink" Target="https://www-uptodate-com.treadwell.idm.oclc.org/contents/diabetic-retinopathy-classification-and-clinical-features/print?search=diabetic" TargetMode="External"/><Relationship Id="rId4" Type="http://schemas.openxmlformats.org/officeDocument/2006/relationships/hyperlink" Target="https://www.grepmed.com/images/8340/pathophysiology-complications-ophthalmology-retinopathy-diagnosis-diabetic-diabetes"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doi-org.ezproxy.neu.edu/10.1080/07853890.2016.1231932"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ctrTitle"/>
          </p:nvPr>
        </p:nvSpPr>
        <p:spPr>
          <a:xfrm>
            <a:off x="402625" y="1763275"/>
            <a:ext cx="11233200" cy="2219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US" sz="4400">
                <a:latin typeface="Calibri"/>
                <a:ea typeface="Calibri"/>
                <a:cs typeface="Calibri"/>
                <a:sym typeface="Calibri"/>
              </a:rPr>
              <a:t>Diabetic Foot Ulcers and Diabetic Retinopathy:  Prevention and Diagnosis</a:t>
            </a:r>
            <a:endParaRPr sz="4400">
              <a:latin typeface="Calibri"/>
              <a:ea typeface="Calibri"/>
              <a:cs typeface="Calibri"/>
              <a:sym typeface="Calibri"/>
            </a:endParaRPr>
          </a:p>
          <a:p>
            <a:pPr marL="0" lvl="0" indent="0" algn="l" rtl="0">
              <a:spcBef>
                <a:spcPts val="0"/>
              </a:spcBef>
              <a:spcAft>
                <a:spcPts val="0"/>
              </a:spcAft>
              <a:buNone/>
            </a:pPr>
            <a:endParaRPr sz="4400">
              <a:latin typeface="Calibri"/>
              <a:ea typeface="Calibri"/>
              <a:cs typeface="Calibri"/>
              <a:sym typeface="Calibri"/>
            </a:endParaRPr>
          </a:p>
        </p:txBody>
      </p:sp>
      <p:sp>
        <p:nvSpPr>
          <p:cNvPr id="111" name="Google Shape;111;p16"/>
          <p:cNvSpPr txBox="1">
            <a:spLocks noGrp="1"/>
          </p:cNvSpPr>
          <p:nvPr>
            <p:ph type="subTitle" idx="1"/>
          </p:nvPr>
        </p:nvSpPr>
        <p:spPr>
          <a:xfrm>
            <a:off x="972837" y="4230533"/>
            <a:ext cx="10250700" cy="721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800"/>
              <a:buFont typeface="Arial"/>
              <a:buNone/>
            </a:pPr>
            <a:r>
              <a:rPr lang="en-US" sz="1800" dirty="0">
                <a:latin typeface="Calibri"/>
                <a:ea typeface="Calibri"/>
                <a:cs typeface="Calibri"/>
                <a:sym typeface="Calibri"/>
              </a:rPr>
              <a:t>Geetanjali Gupta</a:t>
            </a:r>
            <a:endParaRPr sz="1800" dirty="0">
              <a:latin typeface="Calibri"/>
              <a:ea typeface="Calibri"/>
              <a:cs typeface="Calibri"/>
              <a:sym typeface="Calibri"/>
            </a:endParaRPr>
          </a:p>
          <a:p>
            <a:pPr marL="0" lvl="0" indent="0" algn="l" rtl="0">
              <a:spcBef>
                <a:spcPts val="0"/>
              </a:spcBef>
              <a:spcAft>
                <a:spcPts val="0"/>
              </a:spcAft>
              <a:buClr>
                <a:schemeClr val="dk1"/>
              </a:buClr>
              <a:buSzPts val="1800"/>
              <a:buFont typeface="Arial"/>
              <a:buNone/>
            </a:pPr>
            <a:r>
              <a:rPr lang="en-US" sz="1800" dirty="0">
                <a:latin typeface="Calibri"/>
                <a:ea typeface="Calibri"/>
                <a:cs typeface="Calibri"/>
                <a:sym typeface="Calibri"/>
              </a:rPr>
              <a:t>Northeastern University</a:t>
            </a:r>
            <a:endParaRPr sz="1800" dirty="0">
              <a:latin typeface="Calibri"/>
              <a:ea typeface="Calibri"/>
              <a:cs typeface="Calibri"/>
              <a:sym typeface="Calibri"/>
            </a:endParaRPr>
          </a:p>
          <a:p>
            <a:pPr marL="0" lvl="0" indent="0" algn="l" rtl="0">
              <a:spcBef>
                <a:spcPts val="0"/>
              </a:spcBef>
              <a:spcAft>
                <a:spcPts val="0"/>
              </a:spcAft>
              <a:buClr>
                <a:schemeClr val="dk1"/>
              </a:buClr>
              <a:buSzPts val="1800"/>
              <a:buFont typeface="Arial"/>
              <a:buNone/>
            </a:pPr>
            <a:endParaRPr sz="1800" dirty="0">
              <a:latin typeface="Calibri"/>
              <a:ea typeface="Calibri"/>
              <a:cs typeface="Calibri"/>
              <a:sym typeface="Calibri"/>
            </a:endParaRPr>
          </a:p>
          <a:p>
            <a:pPr marL="0" lvl="0" indent="0" algn="l" rtl="0">
              <a:spcBef>
                <a:spcPts val="0"/>
              </a:spcBef>
              <a:spcAft>
                <a:spcPts val="0"/>
              </a:spcAft>
              <a:buNone/>
            </a:pPr>
            <a:endParaRPr sz="1800" dirty="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970350" y="859000"/>
            <a:ext cx="102513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4000"/>
              <a:buFont typeface="Calibri"/>
              <a:buNone/>
            </a:pPr>
            <a:r>
              <a:rPr lang="en-US" sz="3600">
                <a:latin typeface="Calibri"/>
                <a:ea typeface="Calibri"/>
                <a:cs typeface="Calibri"/>
                <a:sym typeface="Calibri"/>
              </a:rPr>
              <a:t>Opportunity</a:t>
            </a:r>
            <a:endParaRPr sz="3600">
              <a:latin typeface="Calibri"/>
              <a:ea typeface="Calibri"/>
              <a:cs typeface="Calibri"/>
              <a:sym typeface="Calibri"/>
            </a:endParaRPr>
          </a:p>
        </p:txBody>
      </p:sp>
      <p:sp>
        <p:nvSpPr>
          <p:cNvPr id="177" name="Google Shape;177;p25"/>
          <p:cNvSpPr txBox="1">
            <a:spLocks noGrp="1"/>
          </p:cNvSpPr>
          <p:nvPr>
            <p:ph type="body" idx="1"/>
          </p:nvPr>
        </p:nvSpPr>
        <p:spPr>
          <a:xfrm>
            <a:off x="970359" y="1845808"/>
            <a:ext cx="5032500" cy="3014700"/>
          </a:xfrm>
          <a:prstGeom prst="rect">
            <a:avLst/>
          </a:prstGeom>
        </p:spPr>
        <p:txBody>
          <a:bodyPr spcFirstLastPara="1" wrap="square" lIns="121900" tIns="121900" rIns="121900" bIns="121900" anchor="t" anchorCtr="0">
            <a:noAutofit/>
          </a:bodyPr>
          <a:lstStyle/>
          <a:p>
            <a:pPr marL="228600" lvl="0" indent="-254000" algn="l" rtl="0">
              <a:lnSpc>
                <a:spcPct val="100000"/>
              </a:lnSpc>
              <a:spcBef>
                <a:spcPts val="0"/>
              </a:spcBef>
              <a:spcAft>
                <a:spcPts val="0"/>
              </a:spcAft>
              <a:buClr>
                <a:srgbClr val="000000"/>
              </a:buClr>
              <a:buSzPts val="2400"/>
              <a:buChar char="●"/>
            </a:pPr>
            <a:r>
              <a:rPr lang="en-US" sz="2400">
                <a:solidFill>
                  <a:srgbClr val="000000"/>
                </a:solidFill>
                <a:latin typeface="Calibri"/>
                <a:ea typeface="Calibri"/>
                <a:cs typeface="Calibri"/>
                <a:sym typeface="Calibri"/>
              </a:rPr>
              <a:t>There is a clear need to </a:t>
            </a:r>
            <a:r>
              <a:rPr lang="en-US" sz="2400" b="1">
                <a:solidFill>
                  <a:srgbClr val="000000"/>
                </a:solidFill>
                <a:latin typeface="Calibri"/>
                <a:ea typeface="Calibri"/>
                <a:cs typeface="Calibri"/>
                <a:sym typeface="Calibri"/>
              </a:rPr>
              <a:t>prevent</a:t>
            </a:r>
            <a:r>
              <a:rPr lang="en-US" sz="2400">
                <a:solidFill>
                  <a:srgbClr val="000000"/>
                </a:solidFill>
                <a:latin typeface="Calibri"/>
                <a:ea typeface="Calibri"/>
                <a:cs typeface="Calibri"/>
                <a:sym typeface="Calibri"/>
              </a:rPr>
              <a:t> and better </a:t>
            </a:r>
            <a:r>
              <a:rPr lang="en-US" sz="2400" b="1">
                <a:solidFill>
                  <a:srgbClr val="000000"/>
                </a:solidFill>
                <a:latin typeface="Calibri"/>
                <a:ea typeface="Calibri"/>
                <a:cs typeface="Calibri"/>
                <a:sym typeface="Calibri"/>
              </a:rPr>
              <a:t>manage</a:t>
            </a:r>
            <a:r>
              <a:rPr lang="en-US" sz="2400">
                <a:solidFill>
                  <a:srgbClr val="000000"/>
                </a:solidFill>
                <a:latin typeface="Calibri"/>
                <a:ea typeface="Calibri"/>
                <a:cs typeface="Calibri"/>
                <a:sym typeface="Calibri"/>
              </a:rPr>
              <a:t> complications commonly seen in diabetic patients</a:t>
            </a:r>
            <a:endParaRPr sz="2400">
              <a:solidFill>
                <a:srgbClr val="000000"/>
              </a:solidFill>
              <a:latin typeface="Calibri"/>
              <a:ea typeface="Calibri"/>
              <a:cs typeface="Calibri"/>
              <a:sym typeface="Calibri"/>
            </a:endParaRPr>
          </a:p>
          <a:p>
            <a:pPr marL="228600" lvl="0" indent="-2540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Federal funding for DFU research is not proportionate to its public health impact </a:t>
            </a:r>
            <a:endParaRPr sz="2400">
              <a:solidFill>
                <a:srgbClr val="000000"/>
              </a:solidFill>
              <a:latin typeface="Calibri"/>
              <a:ea typeface="Calibri"/>
              <a:cs typeface="Calibri"/>
              <a:sym typeface="Calibri"/>
            </a:endParaRPr>
          </a:p>
          <a:p>
            <a:pPr marL="228600" lvl="0" indent="-101600" algn="l" rtl="0">
              <a:lnSpc>
                <a:spcPct val="100000"/>
              </a:lnSpc>
              <a:spcBef>
                <a:spcPts val="1000"/>
              </a:spcBef>
              <a:spcAft>
                <a:spcPts val="0"/>
              </a:spcAft>
              <a:buClr>
                <a:schemeClr val="dk1"/>
              </a:buClr>
              <a:buSzPts val="2000"/>
              <a:buFont typeface="Arial"/>
              <a:buNone/>
            </a:pPr>
            <a:endParaRPr sz="2400">
              <a:solidFill>
                <a:srgbClr val="000000"/>
              </a:solidFill>
              <a:latin typeface="Calibri"/>
              <a:ea typeface="Calibri"/>
              <a:cs typeface="Calibri"/>
              <a:sym typeface="Calibri"/>
            </a:endParaRPr>
          </a:p>
          <a:p>
            <a:pPr marL="0" lvl="0" indent="0" algn="l" rtl="0">
              <a:lnSpc>
                <a:spcPct val="100000"/>
              </a:lnSpc>
              <a:spcBef>
                <a:spcPts val="1000"/>
              </a:spcBef>
              <a:spcAft>
                <a:spcPts val="1000"/>
              </a:spcAft>
              <a:buNone/>
            </a:pPr>
            <a:endParaRPr sz="2400">
              <a:solidFill>
                <a:srgbClr val="000000"/>
              </a:solidFill>
              <a:latin typeface="Calibri"/>
              <a:ea typeface="Calibri"/>
              <a:cs typeface="Calibri"/>
              <a:sym typeface="Calibri"/>
            </a:endParaRPr>
          </a:p>
        </p:txBody>
      </p:sp>
      <p:sp>
        <p:nvSpPr>
          <p:cNvPr id="178" name="Google Shape;178;p25"/>
          <p:cNvSpPr txBox="1">
            <a:spLocks noGrp="1"/>
          </p:cNvSpPr>
          <p:nvPr>
            <p:ph type="body" idx="2"/>
          </p:nvPr>
        </p:nvSpPr>
        <p:spPr>
          <a:xfrm>
            <a:off x="6191471" y="2771833"/>
            <a:ext cx="5032500" cy="30147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endParaRPr/>
          </a:p>
        </p:txBody>
      </p:sp>
      <p:sp>
        <p:nvSpPr>
          <p:cNvPr id="179" name="Google Shape;179;p25"/>
          <p:cNvSpPr/>
          <p:nvPr/>
        </p:nvSpPr>
        <p:spPr>
          <a:xfrm>
            <a:off x="8369800" y="6482225"/>
            <a:ext cx="3822300" cy="375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a:solidFill>
                  <a:srgbClr val="000000"/>
                </a:solidFill>
                <a:latin typeface="Calibri"/>
                <a:ea typeface="Calibri"/>
                <a:cs typeface="Calibri"/>
                <a:sym typeface="Calibri"/>
              </a:rPr>
              <a:t>(Armstrong et al., 2013)</a:t>
            </a:r>
            <a:endParaRPr b="0">
              <a:solidFill>
                <a:schemeClr val="dk1"/>
              </a:solidFill>
              <a:latin typeface="Calibri"/>
              <a:ea typeface="Calibri"/>
              <a:cs typeface="Calibri"/>
              <a:sym typeface="Calibri"/>
            </a:endParaRPr>
          </a:p>
          <a:p>
            <a:pPr marL="0" marR="0" lvl="0" indent="0" algn="r" rtl="0">
              <a:spcBef>
                <a:spcPts val="0"/>
              </a:spcBef>
              <a:spcAft>
                <a:spcPts val="0"/>
              </a:spcAft>
              <a:buNone/>
            </a:pPr>
            <a:br>
              <a:rPr lang="en-US">
                <a:solidFill>
                  <a:schemeClr val="dk1"/>
                </a:solidFill>
                <a:latin typeface="Calibri"/>
                <a:ea typeface="Calibri"/>
                <a:cs typeface="Calibri"/>
                <a:sym typeface="Calibri"/>
              </a:rPr>
            </a:br>
            <a:endParaRPr>
              <a:solidFill>
                <a:schemeClr val="dk1"/>
              </a:solidFill>
              <a:latin typeface="Calibri"/>
              <a:ea typeface="Calibri"/>
              <a:cs typeface="Calibri"/>
              <a:sym typeface="Calibri"/>
            </a:endParaRPr>
          </a:p>
        </p:txBody>
      </p:sp>
      <p:pic>
        <p:nvPicPr>
          <p:cNvPr id="180" name="Google Shape;180;p25"/>
          <p:cNvPicPr preferRelativeResize="0">
            <a:picLocks noGrp="1"/>
          </p:cNvPicPr>
          <p:nvPr>
            <p:ph type="body" idx="2"/>
          </p:nvPr>
        </p:nvPicPr>
        <p:blipFill rotWithShape="1">
          <a:blip r:embed="rId3">
            <a:alphaModFix/>
          </a:blip>
          <a:srcRect/>
          <a:stretch/>
        </p:blipFill>
        <p:spPr>
          <a:xfrm>
            <a:off x="2094175" y="1477525"/>
            <a:ext cx="5995500" cy="4733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a:spLocks noGrp="1"/>
          </p:cNvSpPr>
          <p:nvPr>
            <p:ph type="title"/>
          </p:nvPr>
        </p:nvSpPr>
        <p:spPr>
          <a:xfrm>
            <a:off x="970200" y="859000"/>
            <a:ext cx="102516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5400"/>
              <a:buFont typeface="Calibri"/>
              <a:buNone/>
            </a:pPr>
            <a:r>
              <a:rPr lang="en-US" sz="3600">
                <a:latin typeface="Calibri"/>
                <a:ea typeface="Calibri"/>
                <a:cs typeface="Calibri"/>
                <a:sym typeface="Calibri"/>
              </a:rPr>
              <a:t>Main Aims</a:t>
            </a:r>
            <a:endParaRPr sz="3600">
              <a:latin typeface="Calibri"/>
              <a:ea typeface="Calibri"/>
              <a:cs typeface="Calibri"/>
              <a:sym typeface="Calibri"/>
            </a:endParaRPr>
          </a:p>
          <a:p>
            <a:pPr marL="0" lvl="0" indent="0" algn="l" rtl="0">
              <a:spcBef>
                <a:spcPts val="0"/>
              </a:spcBef>
              <a:spcAft>
                <a:spcPts val="0"/>
              </a:spcAft>
              <a:buNone/>
            </a:pPr>
            <a:endParaRPr sz="3000">
              <a:latin typeface="Calibri"/>
              <a:ea typeface="Calibri"/>
              <a:cs typeface="Calibri"/>
              <a:sym typeface="Calibri"/>
            </a:endParaRPr>
          </a:p>
        </p:txBody>
      </p:sp>
      <p:sp>
        <p:nvSpPr>
          <p:cNvPr id="187" name="Google Shape;187;p26"/>
          <p:cNvSpPr txBox="1">
            <a:spLocks noGrp="1"/>
          </p:cNvSpPr>
          <p:nvPr>
            <p:ph type="body" idx="1"/>
          </p:nvPr>
        </p:nvSpPr>
        <p:spPr>
          <a:xfrm>
            <a:off x="970200" y="1818958"/>
            <a:ext cx="10251600" cy="3014700"/>
          </a:xfrm>
          <a:prstGeom prst="rect">
            <a:avLst/>
          </a:prstGeom>
        </p:spPr>
        <p:txBody>
          <a:bodyPr spcFirstLastPara="1" wrap="square" lIns="121900" tIns="121900" rIns="121900" bIns="121900" anchor="t" anchorCtr="0">
            <a:noAutofit/>
          </a:bodyPr>
          <a:lstStyle/>
          <a:p>
            <a:pPr marL="228600" lvl="0" indent="-228600" algn="just" rtl="0">
              <a:lnSpc>
                <a:spcPct val="10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Define a clinical decision support system (CDSS) for the prevention and management of DFUs and DR</a:t>
            </a:r>
            <a:endParaRPr sz="2400">
              <a:solidFill>
                <a:srgbClr val="000000"/>
              </a:solidFill>
              <a:latin typeface="Calibri"/>
              <a:ea typeface="Calibri"/>
              <a:cs typeface="Calibri"/>
              <a:sym typeface="Calibri"/>
            </a:endParaRPr>
          </a:p>
          <a:p>
            <a:pPr marL="228600" lvl="0" indent="-228600" algn="just"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Describe how the CDSS can be used to guide clinical staff, educate patients and support shared clinical decision making</a:t>
            </a:r>
            <a:endParaRPr sz="2400">
              <a:solidFill>
                <a:srgbClr val="000000"/>
              </a:solidFill>
              <a:latin typeface="Calibri"/>
              <a:ea typeface="Calibri"/>
              <a:cs typeface="Calibri"/>
              <a:sym typeface="Calibri"/>
            </a:endParaRPr>
          </a:p>
          <a:p>
            <a:pPr marL="0" lvl="0" indent="0" algn="just" rtl="0">
              <a:lnSpc>
                <a:spcPct val="100000"/>
              </a:lnSpc>
              <a:spcBef>
                <a:spcPts val="1000"/>
              </a:spcBef>
              <a:spcAft>
                <a:spcPts val="1000"/>
              </a:spcAft>
              <a:buNone/>
            </a:pPr>
            <a:endParaRPr sz="2400">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7"/>
          <p:cNvSpPr txBox="1">
            <a:spLocks noGrp="1"/>
          </p:cNvSpPr>
          <p:nvPr>
            <p:ph type="title"/>
          </p:nvPr>
        </p:nvSpPr>
        <p:spPr>
          <a:xfrm>
            <a:off x="0" y="2415725"/>
            <a:ext cx="6079500" cy="1592100"/>
          </a:xfrm>
          <a:prstGeom prst="rect">
            <a:avLst/>
          </a:prstGeom>
        </p:spPr>
        <p:txBody>
          <a:bodyPr spcFirstLastPara="1" wrap="square" lIns="121900" tIns="121900" rIns="121900" bIns="121900" anchor="t" anchorCtr="0">
            <a:noAutofit/>
          </a:bodyPr>
          <a:lstStyle/>
          <a:p>
            <a:pPr marL="0" lvl="0" indent="0" algn="ctr" rtl="0">
              <a:lnSpc>
                <a:spcPct val="90000"/>
              </a:lnSpc>
              <a:spcBef>
                <a:spcPts val="0"/>
              </a:spcBef>
              <a:spcAft>
                <a:spcPts val="0"/>
              </a:spcAft>
              <a:buClr>
                <a:schemeClr val="dk1"/>
              </a:buClr>
              <a:buSzPts val="6400"/>
              <a:buFont typeface="Calibri"/>
              <a:buNone/>
            </a:pPr>
            <a:r>
              <a:rPr lang="en-US" sz="4400">
                <a:solidFill>
                  <a:srgbClr val="000000"/>
                </a:solidFill>
                <a:latin typeface="Calibri"/>
                <a:ea typeface="Calibri"/>
                <a:cs typeface="Calibri"/>
                <a:sym typeface="Calibri"/>
              </a:rPr>
              <a:t>Diabetic Foot Ulcers (DFUs)</a:t>
            </a:r>
            <a:endParaRPr sz="4400">
              <a:solidFill>
                <a:srgbClr val="000000"/>
              </a:solidFill>
              <a:latin typeface="Calibri"/>
              <a:ea typeface="Calibri"/>
              <a:cs typeface="Calibri"/>
              <a:sym typeface="Calibri"/>
            </a:endParaRPr>
          </a:p>
        </p:txBody>
      </p:sp>
      <p:pic>
        <p:nvPicPr>
          <p:cNvPr id="194" name="Google Shape;194;p27"/>
          <p:cNvPicPr preferRelativeResize="0"/>
          <p:nvPr/>
        </p:nvPicPr>
        <p:blipFill rotWithShape="1">
          <a:blip r:embed="rId3">
            <a:alphaModFix/>
          </a:blip>
          <a:srcRect t="22528"/>
          <a:stretch/>
        </p:blipFill>
        <p:spPr>
          <a:xfrm>
            <a:off x="7108700" y="1964863"/>
            <a:ext cx="4023800" cy="2493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8"/>
          <p:cNvSpPr txBox="1">
            <a:spLocks noGrp="1"/>
          </p:cNvSpPr>
          <p:nvPr>
            <p:ph type="title"/>
          </p:nvPr>
        </p:nvSpPr>
        <p:spPr>
          <a:xfrm>
            <a:off x="970350" y="859000"/>
            <a:ext cx="102513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US" sz="3000">
                <a:solidFill>
                  <a:srgbClr val="000000"/>
                </a:solidFill>
                <a:latin typeface="Calibri"/>
                <a:ea typeface="Calibri"/>
                <a:cs typeface="Calibri"/>
                <a:sym typeface="Calibri"/>
              </a:rPr>
              <a:t>Clinical Overview on DFUs and Diabetic Neuropathy</a:t>
            </a:r>
            <a:endParaRPr/>
          </a:p>
        </p:txBody>
      </p:sp>
      <p:sp>
        <p:nvSpPr>
          <p:cNvPr id="201" name="Google Shape;201;p28"/>
          <p:cNvSpPr txBox="1">
            <a:spLocks noGrp="1"/>
          </p:cNvSpPr>
          <p:nvPr>
            <p:ph type="body" idx="1"/>
          </p:nvPr>
        </p:nvSpPr>
        <p:spPr>
          <a:xfrm>
            <a:off x="970350" y="1876275"/>
            <a:ext cx="5455500" cy="4298400"/>
          </a:xfrm>
          <a:prstGeom prst="rect">
            <a:avLst/>
          </a:prstGeom>
        </p:spPr>
        <p:txBody>
          <a:bodyPr spcFirstLastPara="1" wrap="square" lIns="121900" tIns="121900" rIns="121900" bIns="121900" anchor="t" anchorCtr="0">
            <a:noAutofit/>
          </a:bodyPr>
          <a:lstStyle/>
          <a:p>
            <a:pPr marL="457200" lvl="0" indent="-381000" algn="l" rtl="0">
              <a:lnSpc>
                <a:spcPct val="10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Foot ulcers frequently occur in diabetic patients with diabetic peripheral neuropathy and peripheral artery disease. </a:t>
            </a:r>
            <a:endParaRPr sz="2400">
              <a:solidFill>
                <a:srgbClr val="000000"/>
              </a:solidFill>
              <a:latin typeface="Calibri"/>
              <a:ea typeface="Calibri"/>
              <a:cs typeface="Calibri"/>
              <a:sym typeface="Calibri"/>
            </a:endParaRPr>
          </a:p>
          <a:p>
            <a:pPr marL="457200" lvl="0" indent="-3810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Neuropathy leads to an insensitive and sometimes deformed foot that can easily form ulcers upon minor trauma </a:t>
            </a:r>
            <a:endParaRPr sz="2400">
              <a:solidFill>
                <a:srgbClr val="000000"/>
              </a:solidFill>
              <a:latin typeface="Calibri"/>
              <a:ea typeface="Calibri"/>
              <a:cs typeface="Calibri"/>
              <a:sym typeface="Calibri"/>
            </a:endParaRPr>
          </a:p>
          <a:p>
            <a:pPr marL="457200" lvl="0" indent="-381000" algn="just"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FU evaluation includes assessment of </a:t>
            </a:r>
            <a:r>
              <a:rPr lang="en-US" sz="2400" b="1">
                <a:solidFill>
                  <a:srgbClr val="000000"/>
                </a:solidFill>
                <a:latin typeface="Calibri"/>
                <a:ea typeface="Calibri"/>
                <a:cs typeface="Calibri"/>
                <a:sym typeface="Calibri"/>
              </a:rPr>
              <a:t>neurological status</a:t>
            </a:r>
            <a:r>
              <a:rPr lang="en-US" sz="2400">
                <a:solidFill>
                  <a:srgbClr val="000000"/>
                </a:solidFill>
                <a:latin typeface="Calibri"/>
                <a:ea typeface="Calibri"/>
                <a:cs typeface="Calibri"/>
                <a:sym typeface="Calibri"/>
              </a:rPr>
              <a:t>, </a:t>
            </a:r>
            <a:r>
              <a:rPr lang="en-US" sz="2400" b="1">
                <a:solidFill>
                  <a:srgbClr val="000000"/>
                </a:solidFill>
                <a:latin typeface="Calibri"/>
                <a:ea typeface="Calibri"/>
                <a:cs typeface="Calibri"/>
                <a:sym typeface="Calibri"/>
              </a:rPr>
              <a:t>vascular status</a:t>
            </a:r>
            <a:r>
              <a:rPr lang="en-US" sz="2400">
                <a:solidFill>
                  <a:srgbClr val="000000"/>
                </a:solidFill>
                <a:latin typeface="Calibri"/>
                <a:ea typeface="Calibri"/>
                <a:cs typeface="Calibri"/>
                <a:sym typeface="Calibri"/>
              </a:rPr>
              <a:t>, and the </a:t>
            </a:r>
            <a:r>
              <a:rPr lang="en-US" sz="2400" b="1">
                <a:solidFill>
                  <a:srgbClr val="000000"/>
                </a:solidFill>
                <a:latin typeface="Calibri"/>
                <a:ea typeface="Calibri"/>
                <a:cs typeface="Calibri"/>
                <a:sym typeface="Calibri"/>
              </a:rPr>
              <a:t>wound</a:t>
            </a:r>
            <a:endParaRPr sz="2400">
              <a:solidFill>
                <a:srgbClr val="000000"/>
              </a:solidFill>
              <a:latin typeface="Calibri"/>
              <a:ea typeface="Calibri"/>
              <a:cs typeface="Calibri"/>
              <a:sym typeface="Calibri"/>
            </a:endParaRPr>
          </a:p>
          <a:p>
            <a:pPr marL="457200" lvl="0" indent="0" algn="just" rtl="0">
              <a:lnSpc>
                <a:spcPct val="100000"/>
              </a:lnSpc>
              <a:spcBef>
                <a:spcPts val="1000"/>
              </a:spcBef>
              <a:spcAft>
                <a:spcPts val="0"/>
              </a:spcAft>
              <a:buNone/>
            </a:pPr>
            <a:endParaRPr sz="2400">
              <a:solidFill>
                <a:srgbClr val="000000"/>
              </a:solidFill>
              <a:latin typeface="Calibri"/>
              <a:ea typeface="Calibri"/>
              <a:cs typeface="Calibri"/>
              <a:sym typeface="Calibri"/>
            </a:endParaRPr>
          </a:p>
          <a:p>
            <a:pPr marL="0" lvl="0" indent="0" algn="l" rtl="0">
              <a:lnSpc>
                <a:spcPct val="100000"/>
              </a:lnSpc>
              <a:spcBef>
                <a:spcPts val="1000"/>
              </a:spcBef>
              <a:spcAft>
                <a:spcPts val="1000"/>
              </a:spcAft>
              <a:buNone/>
            </a:pPr>
            <a:endParaRPr sz="2400"/>
          </a:p>
        </p:txBody>
      </p:sp>
      <p:pic>
        <p:nvPicPr>
          <p:cNvPr id="202" name="Google Shape;202;p28"/>
          <p:cNvPicPr preferRelativeResize="0"/>
          <p:nvPr/>
        </p:nvPicPr>
        <p:blipFill rotWithShape="1">
          <a:blip r:embed="rId3">
            <a:alphaModFix/>
          </a:blip>
          <a:srcRect/>
          <a:stretch/>
        </p:blipFill>
        <p:spPr>
          <a:xfrm>
            <a:off x="7271100" y="1751809"/>
            <a:ext cx="4673299" cy="489419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9"/>
          <p:cNvSpPr txBox="1">
            <a:spLocks noGrp="1"/>
          </p:cNvSpPr>
          <p:nvPr>
            <p:ph type="title"/>
          </p:nvPr>
        </p:nvSpPr>
        <p:spPr>
          <a:xfrm>
            <a:off x="1036688" y="872425"/>
            <a:ext cx="102516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4800"/>
              <a:buFont typeface="Calibri"/>
              <a:buNone/>
            </a:pPr>
            <a:r>
              <a:rPr lang="en-US" sz="3000">
                <a:solidFill>
                  <a:srgbClr val="000000"/>
                </a:solidFill>
                <a:latin typeface="Calibri"/>
                <a:ea typeface="Calibri"/>
                <a:cs typeface="Calibri"/>
                <a:sym typeface="Calibri"/>
              </a:rPr>
              <a:t>Standardized Strategies for Classifying FUs</a:t>
            </a:r>
            <a:endParaRPr sz="3000">
              <a:solidFill>
                <a:srgbClr val="000000"/>
              </a:solidFill>
              <a:latin typeface="Calibri"/>
              <a:ea typeface="Calibri"/>
              <a:cs typeface="Calibri"/>
              <a:sym typeface="Calibri"/>
            </a:endParaRPr>
          </a:p>
          <a:p>
            <a:pPr marL="0" lvl="0" indent="0" algn="l" rtl="0">
              <a:spcBef>
                <a:spcPts val="0"/>
              </a:spcBef>
              <a:spcAft>
                <a:spcPts val="0"/>
              </a:spcAft>
              <a:buNone/>
            </a:pPr>
            <a:endParaRPr sz="3000">
              <a:latin typeface="Calibri"/>
              <a:ea typeface="Calibri"/>
              <a:cs typeface="Calibri"/>
              <a:sym typeface="Calibri"/>
            </a:endParaRPr>
          </a:p>
        </p:txBody>
      </p:sp>
      <p:pic>
        <p:nvPicPr>
          <p:cNvPr id="209" name="Google Shape;209;p29"/>
          <p:cNvPicPr preferRelativeResize="0"/>
          <p:nvPr/>
        </p:nvPicPr>
        <p:blipFill rotWithShape="1">
          <a:blip r:embed="rId3">
            <a:alphaModFix/>
          </a:blip>
          <a:srcRect/>
          <a:stretch/>
        </p:blipFill>
        <p:spPr>
          <a:xfrm>
            <a:off x="2638275" y="3687775"/>
            <a:ext cx="7615676" cy="3170225"/>
          </a:xfrm>
          <a:prstGeom prst="rect">
            <a:avLst/>
          </a:prstGeom>
          <a:noFill/>
          <a:ln>
            <a:noFill/>
          </a:ln>
        </p:spPr>
      </p:pic>
      <p:sp>
        <p:nvSpPr>
          <p:cNvPr id="210" name="Google Shape;210;p29"/>
          <p:cNvSpPr txBox="1">
            <a:spLocks noGrp="1"/>
          </p:cNvSpPr>
          <p:nvPr>
            <p:ph type="body" idx="1"/>
          </p:nvPr>
        </p:nvSpPr>
        <p:spPr>
          <a:xfrm>
            <a:off x="970350" y="1680800"/>
            <a:ext cx="10699200" cy="2341500"/>
          </a:xfrm>
          <a:prstGeom prst="rect">
            <a:avLst/>
          </a:prstGeom>
        </p:spPr>
        <p:txBody>
          <a:bodyPr spcFirstLastPara="1" wrap="square" lIns="121900" tIns="121900" rIns="121900" bIns="121900" anchor="t" anchorCtr="0">
            <a:noAutofit/>
          </a:bodyPr>
          <a:lstStyle/>
          <a:p>
            <a:pPr marL="457200" lvl="0" indent="-355600" algn="l" rtl="0">
              <a:lnSpc>
                <a:spcPct val="100000"/>
              </a:lnSpc>
              <a:spcBef>
                <a:spcPts val="0"/>
              </a:spcBef>
              <a:spcAft>
                <a:spcPts val="0"/>
              </a:spcAft>
              <a:buClr>
                <a:srgbClr val="000000"/>
              </a:buClr>
              <a:buSzPts val="2000"/>
              <a:buFont typeface="Calibri"/>
              <a:buChar char="●"/>
            </a:pPr>
            <a:r>
              <a:rPr lang="en-US" sz="2000" b="1">
                <a:solidFill>
                  <a:srgbClr val="000000"/>
                </a:solidFill>
                <a:latin typeface="Calibri"/>
                <a:ea typeface="Calibri"/>
                <a:cs typeface="Calibri"/>
                <a:sym typeface="Calibri"/>
              </a:rPr>
              <a:t>Ulcer type:  </a:t>
            </a:r>
            <a:r>
              <a:rPr lang="en-US" sz="2000">
                <a:solidFill>
                  <a:srgbClr val="000000"/>
                </a:solidFill>
                <a:latin typeface="Calibri"/>
                <a:ea typeface="Calibri"/>
                <a:cs typeface="Calibri"/>
                <a:sym typeface="Calibri"/>
              </a:rPr>
              <a:t>neuropathic, neuro-ischaemic, or ischaemic</a:t>
            </a:r>
            <a:endParaRPr sz="2000">
              <a:solidFill>
                <a:srgbClr val="000000"/>
              </a:solidFill>
              <a:latin typeface="Calibri"/>
              <a:ea typeface="Calibri"/>
              <a:cs typeface="Calibri"/>
              <a:sym typeface="Calibri"/>
            </a:endParaRPr>
          </a:p>
          <a:p>
            <a:pPr marL="457200" lvl="0" indent="-355600" algn="l" rtl="0">
              <a:lnSpc>
                <a:spcPct val="100000"/>
              </a:lnSpc>
              <a:spcBef>
                <a:spcPts val="1000"/>
              </a:spcBef>
              <a:spcAft>
                <a:spcPts val="0"/>
              </a:spcAft>
              <a:buClr>
                <a:srgbClr val="000000"/>
              </a:buClr>
              <a:buSzPts val="2000"/>
              <a:buFont typeface="Calibri"/>
              <a:buChar char="●"/>
            </a:pPr>
            <a:r>
              <a:rPr lang="en-US" sz="2000" b="1">
                <a:solidFill>
                  <a:srgbClr val="000000"/>
                </a:solidFill>
                <a:latin typeface="Calibri"/>
                <a:ea typeface="Calibri"/>
                <a:cs typeface="Calibri"/>
                <a:sym typeface="Calibri"/>
              </a:rPr>
              <a:t>Cause: </a:t>
            </a:r>
            <a:r>
              <a:rPr lang="en-US" sz="2000">
                <a:solidFill>
                  <a:srgbClr val="000000"/>
                </a:solidFill>
                <a:latin typeface="Calibri"/>
                <a:ea typeface="Calibri"/>
                <a:cs typeface="Calibri"/>
                <a:sym typeface="Calibri"/>
              </a:rPr>
              <a:t> examine shoes and footwear behavior of the patient (ie. wearing ill-fitted shoes)</a:t>
            </a:r>
            <a:endParaRPr sz="2000">
              <a:solidFill>
                <a:srgbClr val="000000"/>
              </a:solidFill>
              <a:latin typeface="Calibri"/>
              <a:ea typeface="Calibri"/>
              <a:cs typeface="Calibri"/>
              <a:sym typeface="Calibri"/>
            </a:endParaRPr>
          </a:p>
          <a:p>
            <a:pPr marL="457200" lvl="0" indent="-355600" algn="just" rtl="0">
              <a:lnSpc>
                <a:spcPct val="100000"/>
              </a:lnSpc>
              <a:spcBef>
                <a:spcPts val="1000"/>
              </a:spcBef>
              <a:spcAft>
                <a:spcPts val="0"/>
              </a:spcAft>
              <a:buClr>
                <a:srgbClr val="000000"/>
              </a:buClr>
              <a:buSzPts val="2000"/>
              <a:buFont typeface="Calibri"/>
              <a:buChar char="●"/>
            </a:pPr>
            <a:r>
              <a:rPr lang="en-US" sz="2000" b="1">
                <a:solidFill>
                  <a:srgbClr val="000000"/>
                </a:solidFill>
                <a:latin typeface="Calibri"/>
                <a:ea typeface="Calibri"/>
                <a:cs typeface="Calibri"/>
                <a:sym typeface="Calibri"/>
              </a:rPr>
              <a:t>Site and depth: </a:t>
            </a:r>
            <a:r>
              <a:rPr lang="en-US" sz="2000">
                <a:solidFill>
                  <a:srgbClr val="000000"/>
                </a:solidFill>
                <a:latin typeface="Calibri"/>
                <a:ea typeface="Calibri"/>
                <a:cs typeface="Calibri"/>
                <a:sym typeface="Calibri"/>
              </a:rPr>
              <a:t>debride ulcer if necessary to aid in assessment of the ulcer</a:t>
            </a:r>
            <a:endParaRPr sz="2000">
              <a:solidFill>
                <a:srgbClr val="000000"/>
              </a:solidFill>
              <a:latin typeface="Calibri"/>
              <a:ea typeface="Calibri"/>
              <a:cs typeface="Calibri"/>
              <a:sym typeface="Calibri"/>
            </a:endParaRPr>
          </a:p>
          <a:p>
            <a:pPr marL="457200" lvl="0" indent="-355600" algn="just" rtl="0">
              <a:lnSpc>
                <a:spcPct val="100000"/>
              </a:lnSpc>
              <a:spcBef>
                <a:spcPts val="1000"/>
              </a:spcBef>
              <a:spcAft>
                <a:spcPts val="0"/>
              </a:spcAft>
              <a:buClr>
                <a:srgbClr val="000000"/>
              </a:buClr>
              <a:buSzPts val="2000"/>
              <a:buFont typeface="Calibri"/>
              <a:buChar char="●"/>
            </a:pPr>
            <a:r>
              <a:rPr lang="en-US" sz="2000" b="1">
                <a:solidFill>
                  <a:srgbClr val="000000"/>
                </a:solidFill>
                <a:latin typeface="Calibri"/>
                <a:ea typeface="Calibri"/>
                <a:cs typeface="Calibri"/>
                <a:sym typeface="Calibri"/>
              </a:rPr>
              <a:t>Signs of infection: (1) </a:t>
            </a:r>
            <a:r>
              <a:rPr lang="en-US" sz="2000">
                <a:solidFill>
                  <a:srgbClr val="000000"/>
                </a:solidFill>
                <a:latin typeface="Calibri"/>
                <a:ea typeface="Calibri"/>
                <a:cs typeface="Calibri"/>
                <a:sym typeface="Calibri"/>
              </a:rPr>
              <a:t>diagnose infection by the presence of at least two signs or symptoms of inflammation or secretion </a:t>
            </a:r>
            <a:r>
              <a:rPr lang="en-US" sz="2000" b="1">
                <a:solidFill>
                  <a:srgbClr val="000000"/>
                </a:solidFill>
                <a:latin typeface="Calibri"/>
                <a:ea typeface="Calibri"/>
                <a:cs typeface="Calibri"/>
                <a:sym typeface="Calibri"/>
              </a:rPr>
              <a:t>(2) </a:t>
            </a:r>
            <a:r>
              <a:rPr lang="en-US" sz="2000">
                <a:solidFill>
                  <a:srgbClr val="000000"/>
                </a:solidFill>
                <a:latin typeface="Calibri"/>
                <a:ea typeface="Calibri"/>
                <a:cs typeface="Calibri"/>
                <a:sym typeface="Calibri"/>
              </a:rPr>
              <a:t>classify the infection using the IWGDF scheme as mild or severe</a:t>
            </a:r>
            <a:endParaRPr sz="2000">
              <a:solidFill>
                <a:srgbClr val="000000"/>
              </a:solidFill>
              <a:latin typeface="Calibri"/>
              <a:ea typeface="Calibri"/>
              <a:cs typeface="Calibri"/>
              <a:sym typeface="Calibri"/>
            </a:endParaRPr>
          </a:p>
          <a:p>
            <a:pPr marL="457200" lvl="0" indent="0" algn="just" rtl="0">
              <a:lnSpc>
                <a:spcPct val="100000"/>
              </a:lnSpc>
              <a:spcBef>
                <a:spcPts val="1000"/>
              </a:spcBef>
              <a:spcAft>
                <a:spcPts val="0"/>
              </a:spcAft>
              <a:buNone/>
            </a:pPr>
            <a:endParaRPr sz="2000">
              <a:solidFill>
                <a:srgbClr val="000000"/>
              </a:solidFill>
              <a:latin typeface="Calibri"/>
              <a:ea typeface="Calibri"/>
              <a:cs typeface="Calibri"/>
              <a:sym typeface="Calibri"/>
            </a:endParaRPr>
          </a:p>
          <a:p>
            <a:pPr marL="0" lvl="0" indent="0" algn="l" rtl="0">
              <a:lnSpc>
                <a:spcPct val="100000"/>
              </a:lnSpc>
              <a:spcBef>
                <a:spcPts val="1000"/>
              </a:spcBef>
              <a:spcAft>
                <a:spcPts val="1000"/>
              </a:spcAft>
              <a:buNone/>
            </a:pP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0"/>
          <p:cNvSpPr txBox="1">
            <a:spLocks noGrp="1"/>
          </p:cNvSpPr>
          <p:nvPr>
            <p:ph type="title"/>
          </p:nvPr>
        </p:nvSpPr>
        <p:spPr>
          <a:xfrm>
            <a:off x="970350" y="859000"/>
            <a:ext cx="102513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3600"/>
              <a:buFont typeface="Calibri"/>
              <a:buNone/>
            </a:pPr>
            <a:r>
              <a:rPr lang="en-US" sz="3000">
                <a:solidFill>
                  <a:srgbClr val="000000"/>
                </a:solidFill>
                <a:latin typeface="Calibri"/>
                <a:ea typeface="Calibri"/>
                <a:cs typeface="Calibri"/>
                <a:sym typeface="Calibri"/>
              </a:rPr>
              <a:t>Pathophysiology of DFUs</a:t>
            </a:r>
            <a:endParaRPr/>
          </a:p>
        </p:txBody>
      </p:sp>
      <p:pic>
        <p:nvPicPr>
          <p:cNvPr id="217" name="Google Shape;217;p30"/>
          <p:cNvPicPr preferRelativeResize="0"/>
          <p:nvPr/>
        </p:nvPicPr>
        <p:blipFill rotWithShape="1">
          <a:blip r:embed="rId3">
            <a:alphaModFix/>
          </a:blip>
          <a:srcRect/>
          <a:stretch/>
        </p:blipFill>
        <p:spPr>
          <a:xfrm>
            <a:off x="1050872" y="1770921"/>
            <a:ext cx="9817100" cy="5016500"/>
          </a:xfrm>
          <a:prstGeom prst="rect">
            <a:avLst/>
          </a:prstGeom>
          <a:noFill/>
          <a:ln w="9525" cap="flat" cmpd="sng">
            <a:solidFill>
              <a:srgbClr val="000000"/>
            </a:solidFill>
            <a:prstDash val="solid"/>
            <a:round/>
            <a:headEnd type="none" w="sm" len="sm"/>
            <a:tailEnd type="none" w="sm" len="sm"/>
          </a:ln>
        </p:spPr>
      </p:pic>
      <p:pic>
        <p:nvPicPr>
          <p:cNvPr id="218" name="Google Shape;218;p30"/>
          <p:cNvPicPr preferRelativeResize="0"/>
          <p:nvPr/>
        </p:nvPicPr>
        <p:blipFill rotWithShape="1">
          <a:blip r:embed="rId4">
            <a:alphaModFix/>
          </a:blip>
          <a:srcRect l="70" t="4602" r="-69" b="24805"/>
          <a:stretch/>
        </p:blipFill>
        <p:spPr>
          <a:xfrm>
            <a:off x="5370500" y="725425"/>
            <a:ext cx="5851150" cy="8271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1"/>
          <p:cNvSpPr txBox="1">
            <a:spLocks noGrp="1"/>
          </p:cNvSpPr>
          <p:nvPr>
            <p:ph type="title"/>
          </p:nvPr>
        </p:nvSpPr>
        <p:spPr>
          <a:xfrm>
            <a:off x="970200" y="846925"/>
            <a:ext cx="102516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3600"/>
              <a:buFont typeface="Calibri"/>
              <a:buNone/>
            </a:pPr>
            <a:r>
              <a:rPr lang="en-US" sz="3000">
                <a:solidFill>
                  <a:srgbClr val="000000"/>
                </a:solidFill>
                <a:latin typeface="Calibri"/>
                <a:ea typeface="Calibri"/>
                <a:cs typeface="Calibri"/>
                <a:sym typeface="Calibri"/>
              </a:rPr>
              <a:t>Using CDS for the Prevention and Management of DFUs</a:t>
            </a:r>
            <a:endParaRPr sz="3000">
              <a:latin typeface="Calibri"/>
              <a:ea typeface="Calibri"/>
              <a:cs typeface="Calibri"/>
              <a:sym typeface="Calibri"/>
            </a:endParaRPr>
          </a:p>
        </p:txBody>
      </p:sp>
      <p:sp>
        <p:nvSpPr>
          <p:cNvPr id="225" name="Google Shape;225;p31"/>
          <p:cNvSpPr txBox="1"/>
          <p:nvPr/>
        </p:nvSpPr>
        <p:spPr>
          <a:xfrm>
            <a:off x="891650" y="1668025"/>
            <a:ext cx="10703400" cy="36765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1200"/>
              </a:spcBef>
              <a:spcAft>
                <a:spcPts val="0"/>
              </a:spcAft>
              <a:buSzPts val="2400"/>
              <a:buFont typeface="Calibri"/>
              <a:buChar char="●"/>
            </a:pPr>
            <a:r>
              <a:rPr lang="en-US" sz="2400">
                <a:latin typeface="Calibri"/>
                <a:ea typeface="Calibri"/>
                <a:cs typeface="Calibri"/>
                <a:sym typeface="Calibri"/>
              </a:rPr>
              <a:t>Prevention of DFUs in diabetic patients requires a well-defined CDSS that is </a:t>
            </a:r>
            <a:r>
              <a:rPr lang="en-US" sz="2400" u="sng">
                <a:latin typeface="Calibri"/>
                <a:ea typeface="Calibri"/>
                <a:cs typeface="Calibri"/>
                <a:sym typeface="Calibri"/>
              </a:rPr>
              <a:t>integrated</a:t>
            </a:r>
            <a:r>
              <a:rPr lang="en-US" sz="2400">
                <a:latin typeface="Calibri"/>
                <a:ea typeface="Calibri"/>
                <a:cs typeface="Calibri"/>
                <a:sym typeface="Calibri"/>
              </a:rPr>
              <a:t> with electronic health records (EHRs)</a:t>
            </a:r>
            <a:endParaRPr sz="2400">
              <a:latin typeface="Calibri"/>
              <a:ea typeface="Calibri"/>
              <a:cs typeface="Calibri"/>
              <a:sym typeface="Calibri"/>
            </a:endParaRPr>
          </a:p>
          <a:p>
            <a:pPr marL="457200" lvl="0" indent="-381000" algn="l" rtl="0">
              <a:lnSpc>
                <a:spcPct val="100000"/>
              </a:lnSpc>
              <a:spcBef>
                <a:spcPts val="1000"/>
              </a:spcBef>
              <a:spcAft>
                <a:spcPts val="0"/>
              </a:spcAft>
              <a:buSzPts val="2400"/>
              <a:buFont typeface="Calibri"/>
              <a:buChar char="●"/>
            </a:pPr>
            <a:r>
              <a:rPr lang="en-US" sz="2400">
                <a:latin typeface="Calibri"/>
                <a:ea typeface="Calibri"/>
                <a:cs typeface="Calibri"/>
                <a:sym typeface="Calibri"/>
              </a:rPr>
              <a:t>The overall goals of our CDSS design are:</a:t>
            </a:r>
            <a:endParaRPr sz="2400">
              <a:latin typeface="Calibri"/>
              <a:ea typeface="Calibri"/>
              <a:cs typeface="Calibri"/>
              <a:sym typeface="Calibri"/>
            </a:endParaRPr>
          </a:p>
          <a:p>
            <a:pPr marL="914400" lvl="1" indent="-381000" algn="l" rtl="0">
              <a:lnSpc>
                <a:spcPct val="100000"/>
              </a:lnSpc>
              <a:spcBef>
                <a:spcPts val="1000"/>
              </a:spcBef>
              <a:spcAft>
                <a:spcPts val="0"/>
              </a:spcAft>
              <a:buSzPts val="2400"/>
              <a:buFont typeface="Calibri"/>
              <a:buAutoNum type="arabicPeriod"/>
            </a:pPr>
            <a:r>
              <a:rPr lang="en-US" sz="2400">
                <a:latin typeface="Calibri"/>
                <a:ea typeface="Calibri"/>
                <a:cs typeface="Calibri"/>
                <a:sym typeface="Calibri"/>
              </a:rPr>
              <a:t>Strategize prevention and management of DFUs </a:t>
            </a:r>
            <a:endParaRPr sz="2400">
              <a:latin typeface="Calibri"/>
              <a:ea typeface="Calibri"/>
              <a:cs typeface="Calibri"/>
              <a:sym typeface="Calibri"/>
            </a:endParaRPr>
          </a:p>
          <a:p>
            <a:pPr marL="914400" lvl="1" indent="-381000" algn="l" rtl="0">
              <a:lnSpc>
                <a:spcPct val="100000"/>
              </a:lnSpc>
              <a:spcBef>
                <a:spcPts val="1000"/>
              </a:spcBef>
              <a:spcAft>
                <a:spcPts val="0"/>
              </a:spcAft>
              <a:buSzPts val="2400"/>
              <a:buFont typeface="Calibri"/>
              <a:buAutoNum type="arabicPeriod"/>
            </a:pPr>
            <a:r>
              <a:rPr lang="en-US" sz="2400">
                <a:latin typeface="Calibri"/>
                <a:ea typeface="Calibri"/>
                <a:cs typeface="Calibri"/>
                <a:sym typeface="Calibri"/>
              </a:rPr>
              <a:t>Maintain the medical status of diabetic patients</a:t>
            </a:r>
            <a:endParaRPr sz="2400">
              <a:latin typeface="Calibri"/>
              <a:ea typeface="Calibri"/>
              <a:cs typeface="Calibri"/>
              <a:sym typeface="Calibri"/>
            </a:endParaRPr>
          </a:p>
          <a:p>
            <a:pPr marL="914400" lvl="1" indent="-381000" algn="l" rtl="0">
              <a:lnSpc>
                <a:spcPct val="100000"/>
              </a:lnSpc>
              <a:spcBef>
                <a:spcPts val="1200"/>
              </a:spcBef>
              <a:spcAft>
                <a:spcPts val="1000"/>
              </a:spcAft>
              <a:buSzPts val="2400"/>
              <a:buFont typeface="Calibri"/>
              <a:buAutoNum type="arabicPeriod"/>
            </a:pPr>
            <a:r>
              <a:rPr lang="en-US" sz="2400">
                <a:latin typeface="Calibri"/>
                <a:ea typeface="Calibri"/>
                <a:cs typeface="Calibri"/>
                <a:sym typeface="Calibri"/>
              </a:rPr>
              <a:t>Provide an educational platform for the dissemination of information relevant to the patient so that they can better understand their disease and its complications </a:t>
            </a:r>
            <a:endParaRPr sz="24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xfrm>
            <a:off x="970200" y="859000"/>
            <a:ext cx="102516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US" sz="3000">
                <a:solidFill>
                  <a:srgbClr val="000000"/>
                </a:solidFill>
                <a:latin typeface="Calibri"/>
                <a:ea typeface="Calibri"/>
                <a:cs typeface="Calibri"/>
                <a:sym typeface="Calibri"/>
              </a:rPr>
              <a:t>Simplified workflow for DFU patients in </a:t>
            </a:r>
            <a:r>
              <a:rPr lang="en-US" sz="3000" u="sng">
                <a:solidFill>
                  <a:srgbClr val="000000"/>
                </a:solidFill>
                <a:latin typeface="Calibri"/>
                <a:ea typeface="Calibri"/>
                <a:cs typeface="Calibri"/>
                <a:sym typeface="Calibri"/>
              </a:rPr>
              <a:t>urban</a:t>
            </a:r>
            <a:r>
              <a:rPr lang="en-US" sz="3000">
                <a:solidFill>
                  <a:srgbClr val="000000"/>
                </a:solidFill>
                <a:latin typeface="Calibri"/>
                <a:ea typeface="Calibri"/>
                <a:cs typeface="Calibri"/>
                <a:sym typeface="Calibri"/>
              </a:rPr>
              <a:t> areas</a:t>
            </a:r>
            <a:endParaRPr sz="3000">
              <a:latin typeface="Calibri"/>
              <a:ea typeface="Calibri"/>
              <a:cs typeface="Calibri"/>
              <a:sym typeface="Calibri"/>
            </a:endParaRPr>
          </a:p>
        </p:txBody>
      </p:sp>
      <p:pic>
        <p:nvPicPr>
          <p:cNvPr id="232" name="Google Shape;232;p32"/>
          <p:cNvPicPr preferRelativeResize="0"/>
          <p:nvPr/>
        </p:nvPicPr>
        <p:blipFill rotWithShape="1">
          <a:blip r:embed="rId3">
            <a:alphaModFix/>
          </a:blip>
          <a:srcRect/>
          <a:stretch/>
        </p:blipFill>
        <p:spPr>
          <a:xfrm>
            <a:off x="779831" y="1739994"/>
            <a:ext cx="10632336" cy="502405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a:spLocks noGrp="1"/>
          </p:cNvSpPr>
          <p:nvPr>
            <p:ph type="title"/>
          </p:nvPr>
        </p:nvSpPr>
        <p:spPr>
          <a:xfrm>
            <a:off x="970200" y="859000"/>
            <a:ext cx="102516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US" sz="3000">
                <a:solidFill>
                  <a:srgbClr val="000000"/>
                </a:solidFill>
                <a:latin typeface="Calibri"/>
                <a:ea typeface="Calibri"/>
                <a:cs typeface="Calibri"/>
                <a:sym typeface="Calibri"/>
              </a:rPr>
              <a:t>Simplified workflow for DFU patients in </a:t>
            </a:r>
            <a:r>
              <a:rPr lang="en-US" sz="3000" u="sng">
                <a:solidFill>
                  <a:srgbClr val="000000"/>
                </a:solidFill>
                <a:latin typeface="Calibri"/>
                <a:ea typeface="Calibri"/>
                <a:cs typeface="Calibri"/>
                <a:sym typeface="Calibri"/>
              </a:rPr>
              <a:t>rural</a:t>
            </a:r>
            <a:r>
              <a:rPr lang="en-US" sz="3000">
                <a:solidFill>
                  <a:srgbClr val="000000"/>
                </a:solidFill>
                <a:latin typeface="Calibri"/>
                <a:ea typeface="Calibri"/>
                <a:cs typeface="Calibri"/>
                <a:sym typeface="Calibri"/>
              </a:rPr>
              <a:t> areas</a:t>
            </a:r>
            <a:endParaRPr sz="3000">
              <a:latin typeface="Calibri"/>
              <a:ea typeface="Calibri"/>
              <a:cs typeface="Calibri"/>
              <a:sym typeface="Calibri"/>
            </a:endParaRPr>
          </a:p>
        </p:txBody>
      </p:sp>
      <p:pic>
        <p:nvPicPr>
          <p:cNvPr id="239" name="Google Shape;239;p33"/>
          <p:cNvPicPr preferRelativeResize="0"/>
          <p:nvPr/>
        </p:nvPicPr>
        <p:blipFill rotWithShape="1">
          <a:blip r:embed="rId3">
            <a:alphaModFix/>
          </a:blip>
          <a:srcRect l="12157" t="2673" r="1680" b="2531"/>
          <a:stretch/>
        </p:blipFill>
        <p:spPr>
          <a:xfrm>
            <a:off x="2153750" y="1572700"/>
            <a:ext cx="7509801" cy="52274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4"/>
          <p:cNvSpPr txBox="1">
            <a:spLocks noGrp="1"/>
          </p:cNvSpPr>
          <p:nvPr>
            <p:ph type="title"/>
          </p:nvPr>
        </p:nvSpPr>
        <p:spPr>
          <a:xfrm>
            <a:off x="970200" y="859000"/>
            <a:ext cx="102516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US" sz="3000">
                <a:solidFill>
                  <a:srgbClr val="000000"/>
                </a:solidFill>
                <a:latin typeface="Calibri"/>
                <a:ea typeface="Calibri"/>
                <a:cs typeface="Calibri"/>
                <a:sym typeface="Calibri"/>
              </a:rPr>
              <a:t>Detailed Clinical Workflow for DFUs</a:t>
            </a:r>
            <a:endParaRPr sz="3000">
              <a:latin typeface="Calibri"/>
              <a:ea typeface="Calibri"/>
              <a:cs typeface="Calibri"/>
              <a:sym typeface="Calibri"/>
            </a:endParaRPr>
          </a:p>
        </p:txBody>
      </p:sp>
      <p:pic>
        <p:nvPicPr>
          <p:cNvPr id="246" name="Google Shape;246;p34"/>
          <p:cNvPicPr preferRelativeResize="0"/>
          <p:nvPr/>
        </p:nvPicPr>
        <p:blipFill>
          <a:blip r:embed="rId3">
            <a:alphaModFix/>
          </a:blip>
          <a:stretch>
            <a:fillRect/>
          </a:stretch>
        </p:blipFill>
        <p:spPr>
          <a:xfrm>
            <a:off x="152400" y="1981100"/>
            <a:ext cx="11887200" cy="41942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970200" y="872400"/>
            <a:ext cx="10251600" cy="713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000">
                <a:latin typeface="Calibri"/>
                <a:ea typeface="Calibri"/>
                <a:cs typeface="Calibri"/>
                <a:sym typeface="Calibri"/>
              </a:rPr>
              <a:t>Table of Contents</a:t>
            </a:r>
            <a:endParaRPr sz="3000">
              <a:latin typeface="Calibri"/>
              <a:ea typeface="Calibri"/>
              <a:cs typeface="Calibri"/>
              <a:sym typeface="Calibri"/>
            </a:endParaRPr>
          </a:p>
        </p:txBody>
      </p:sp>
      <p:graphicFrame>
        <p:nvGraphicFramePr>
          <p:cNvPr id="117" name="Google Shape;117;p17"/>
          <p:cNvGraphicFramePr/>
          <p:nvPr/>
        </p:nvGraphicFramePr>
        <p:xfrm>
          <a:off x="2192316" y="1712289"/>
          <a:ext cx="8117000" cy="4900700"/>
        </p:xfrm>
        <a:graphic>
          <a:graphicData uri="http://schemas.openxmlformats.org/drawingml/2006/table">
            <a:tbl>
              <a:tblPr>
                <a:noFill/>
                <a:tableStyleId>{BB156809-EB33-4935-AD65-89B70628ABB3}</a:tableStyleId>
              </a:tblPr>
              <a:tblGrid>
                <a:gridCol w="4393725">
                  <a:extLst>
                    <a:ext uri="{9D8B030D-6E8A-4147-A177-3AD203B41FA5}">
                      <a16:colId xmlns:a16="http://schemas.microsoft.com/office/drawing/2014/main" val="20000"/>
                    </a:ext>
                  </a:extLst>
                </a:gridCol>
                <a:gridCol w="3723275">
                  <a:extLst>
                    <a:ext uri="{9D8B030D-6E8A-4147-A177-3AD203B41FA5}">
                      <a16:colId xmlns:a16="http://schemas.microsoft.com/office/drawing/2014/main" val="20001"/>
                    </a:ext>
                  </a:extLst>
                </a:gridCol>
              </a:tblGrid>
              <a:tr h="877275">
                <a:tc>
                  <a:txBody>
                    <a:bodyPr/>
                    <a:lstStyle/>
                    <a:p>
                      <a:pPr marL="457200" lvl="0" indent="-323850" algn="l" rtl="0">
                        <a:spcBef>
                          <a:spcPts val="0"/>
                        </a:spcBef>
                        <a:spcAft>
                          <a:spcPts val="0"/>
                        </a:spcAft>
                        <a:buSzPts val="1500"/>
                        <a:buAutoNum type="arabicPeriod"/>
                      </a:pPr>
                      <a:r>
                        <a:rPr lang="en-US" sz="1500" b="1"/>
                        <a:t>Background</a:t>
                      </a:r>
                      <a:endParaRPr sz="1500" b="1"/>
                    </a:p>
                    <a:p>
                      <a:pPr marL="457200" lvl="0" indent="0" algn="l" rtl="0">
                        <a:spcBef>
                          <a:spcPts val="0"/>
                        </a:spcBef>
                        <a:spcAft>
                          <a:spcPts val="0"/>
                        </a:spcAft>
                        <a:buNone/>
                      </a:pPr>
                      <a:r>
                        <a:rPr lang="en-US" i="1"/>
                        <a:t>Diabetes, Diabetic Foot Ulcers and Diabetic Retinopathy- Prevalence and comorbidities</a:t>
                      </a:r>
                      <a:endParaRPr b="1" i="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500" b="1"/>
                        <a:t>  6.  Summary</a:t>
                      </a:r>
                      <a:endParaRPr sz="150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67525">
                <a:tc>
                  <a:txBody>
                    <a:bodyPr/>
                    <a:lstStyle/>
                    <a:p>
                      <a:pPr marL="0" lvl="0" indent="0" algn="l" rtl="0">
                        <a:spcBef>
                          <a:spcPts val="0"/>
                        </a:spcBef>
                        <a:spcAft>
                          <a:spcPts val="0"/>
                        </a:spcAft>
                        <a:buNone/>
                      </a:pPr>
                      <a:r>
                        <a:rPr lang="en-US" sz="1500" b="1"/>
                        <a:t>  2.    Opportunity</a:t>
                      </a:r>
                      <a:endParaRPr sz="150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500" b="1"/>
                        <a:t>  7.    Challenges and Limitations</a:t>
                      </a:r>
                      <a:endParaRPr sz="150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67525">
                <a:tc>
                  <a:txBody>
                    <a:bodyPr/>
                    <a:lstStyle/>
                    <a:p>
                      <a:pPr marL="0" lvl="0" indent="0" algn="l" rtl="0">
                        <a:spcBef>
                          <a:spcPts val="0"/>
                        </a:spcBef>
                        <a:spcAft>
                          <a:spcPts val="0"/>
                        </a:spcAft>
                        <a:buNone/>
                      </a:pPr>
                      <a:r>
                        <a:rPr lang="en-US" sz="1500" b="1"/>
                        <a:t>  3.    Main Aims</a:t>
                      </a:r>
                      <a:endParaRPr sz="150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500" b="1"/>
                        <a:t>  8.    Recommendations</a:t>
                      </a:r>
                      <a:endParaRPr sz="150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248300">
                <a:tc>
                  <a:txBody>
                    <a:bodyPr/>
                    <a:lstStyle/>
                    <a:p>
                      <a:pPr marL="0" lvl="0" indent="0" algn="l" rtl="0">
                        <a:spcBef>
                          <a:spcPts val="0"/>
                        </a:spcBef>
                        <a:spcAft>
                          <a:spcPts val="0"/>
                        </a:spcAft>
                        <a:buNone/>
                      </a:pPr>
                      <a:r>
                        <a:rPr lang="en-US" sz="1500" b="1"/>
                        <a:t>4.  Diabetic Foot Ulcers</a:t>
                      </a:r>
                      <a:endParaRPr sz="1500" b="1"/>
                    </a:p>
                    <a:p>
                      <a:pPr marL="457200" lvl="0" indent="-323850" algn="l" rtl="0">
                        <a:spcBef>
                          <a:spcPts val="0"/>
                        </a:spcBef>
                        <a:spcAft>
                          <a:spcPts val="0"/>
                        </a:spcAft>
                        <a:buSzPts val="1500"/>
                        <a:buChar char="-"/>
                      </a:pPr>
                      <a:r>
                        <a:rPr lang="en-US" sz="1500" i="1"/>
                        <a:t>Pathophysiology</a:t>
                      </a:r>
                      <a:endParaRPr sz="1500" i="1"/>
                    </a:p>
                    <a:p>
                      <a:pPr marL="457200" lvl="0" indent="-323850" algn="l" rtl="0">
                        <a:spcBef>
                          <a:spcPts val="0"/>
                        </a:spcBef>
                        <a:spcAft>
                          <a:spcPts val="0"/>
                        </a:spcAft>
                        <a:buSzPts val="1500"/>
                        <a:buChar char="-"/>
                      </a:pPr>
                      <a:r>
                        <a:rPr lang="en-US" sz="1500" i="1"/>
                        <a:t>Clinical Workflow (rural vs urban settings)</a:t>
                      </a:r>
                      <a:endParaRPr sz="1500" i="1"/>
                    </a:p>
                    <a:p>
                      <a:pPr marL="457200" lvl="0" indent="-323850" algn="l" rtl="0">
                        <a:spcBef>
                          <a:spcPts val="0"/>
                        </a:spcBef>
                        <a:spcAft>
                          <a:spcPts val="0"/>
                        </a:spcAft>
                        <a:buSzPts val="1500"/>
                        <a:buChar char="-"/>
                      </a:pPr>
                      <a:r>
                        <a:rPr lang="en-US" sz="1500" i="1"/>
                        <a:t>CDS Implementation</a:t>
                      </a:r>
                      <a:endParaRPr sz="1500" i="1"/>
                    </a:p>
                    <a:p>
                      <a:pPr marL="457200" lvl="0" indent="-323850" algn="l" rtl="0">
                        <a:spcBef>
                          <a:spcPts val="0"/>
                        </a:spcBef>
                        <a:spcAft>
                          <a:spcPts val="0"/>
                        </a:spcAft>
                        <a:buSzPts val="1500"/>
                        <a:buChar char="-"/>
                      </a:pPr>
                      <a:r>
                        <a:rPr lang="en-US" sz="1500" i="1"/>
                        <a:t>Guidelines</a:t>
                      </a:r>
                      <a:endParaRPr sz="1500" i="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500" b="1"/>
                        <a:t>  9.    Conclusions</a:t>
                      </a:r>
                      <a:endParaRPr sz="150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562525">
                <a:tc>
                  <a:txBody>
                    <a:bodyPr/>
                    <a:lstStyle/>
                    <a:p>
                      <a:pPr marL="0" lvl="0" indent="0" algn="l" rtl="0">
                        <a:spcBef>
                          <a:spcPts val="0"/>
                        </a:spcBef>
                        <a:spcAft>
                          <a:spcPts val="0"/>
                        </a:spcAft>
                        <a:buNone/>
                      </a:pPr>
                      <a:r>
                        <a:rPr lang="en-US" sz="1500" b="1"/>
                        <a:t>5. Diabetic Retinopathy</a:t>
                      </a:r>
                      <a:endParaRPr sz="1500" b="1"/>
                    </a:p>
                    <a:p>
                      <a:pPr marL="457200" lvl="0" indent="-323850" algn="l" rtl="0">
                        <a:spcBef>
                          <a:spcPts val="0"/>
                        </a:spcBef>
                        <a:spcAft>
                          <a:spcPts val="0"/>
                        </a:spcAft>
                        <a:buSzPts val="1500"/>
                        <a:buChar char="-"/>
                      </a:pPr>
                      <a:r>
                        <a:rPr lang="en-US" sz="1500" i="1"/>
                        <a:t>Epidemiology &amp; classification</a:t>
                      </a:r>
                      <a:endParaRPr sz="1500" i="1"/>
                    </a:p>
                    <a:p>
                      <a:pPr marL="457200" lvl="0" indent="-323850" algn="l" rtl="0">
                        <a:spcBef>
                          <a:spcPts val="0"/>
                        </a:spcBef>
                        <a:spcAft>
                          <a:spcPts val="0"/>
                        </a:spcAft>
                        <a:buSzPts val="1500"/>
                        <a:buChar char="-"/>
                      </a:pPr>
                      <a:r>
                        <a:rPr lang="en-US" sz="1500" i="1"/>
                        <a:t>Pathophysiology</a:t>
                      </a:r>
                      <a:endParaRPr sz="1500" i="1"/>
                    </a:p>
                    <a:p>
                      <a:pPr marL="457200" lvl="0" indent="-323850" algn="l" rtl="0">
                        <a:spcBef>
                          <a:spcPts val="0"/>
                        </a:spcBef>
                        <a:spcAft>
                          <a:spcPts val="0"/>
                        </a:spcAft>
                        <a:buSzPts val="1500"/>
                        <a:buChar char="-"/>
                      </a:pPr>
                      <a:r>
                        <a:rPr lang="en-US" sz="1500" i="1"/>
                        <a:t>Guidelines</a:t>
                      </a:r>
                      <a:r>
                        <a:rPr lang="en-US" sz="1500" b="1"/>
                        <a:t> </a:t>
                      </a:r>
                      <a:endParaRPr sz="1500" b="1"/>
                    </a:p>
                    <a:p>
                      <a:pPr marL="457200" lvl="0" indent="-323850" algn="l" rtl="0">
                        <a:spcBef>
                          <a:spcPts val="0"/>
                        </a:spcBef>
                        <a:spcAft>
                          <a:spcPts val="0"/>
                        </a:spcAft>
                        <a:buSzPts val="1500"/>
                        <a:buChar char="-"/>
                      </a:pPr>
                      <a:r>
                        <a:rPr lang="en-US" sz="1500" i="1"/>
                        <a:t>Diagnosis </a:t>
                      </a:r>
                      <a:endParaRPr sz="1500" i="1"/>
                    </a:p>
                    <a:p>
                      <a:pPr marL="457200" lvl="0" indent="-323850" algn="l" rtl="0">
                        <a:spcBef>
                          <a:spcPts val="0"/>
                        </a:spcBef>
                        <a:spcAft>
                          <a:spcPts val="0"/>
                        </a:spcAft>
                        <a:buSzPts val="1500"/>
                        <a:buChar char="-"/>
                      </a:pPr>
                      <a:r>
                        <a:rPr lang="en-US" sz="1500" i="1"/>
                        <a:t>Clinical Workflow</a:t>
                      </a:r>
                      <a:endParaRPr sz="1500" i="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500" b="1"/>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5"/>
          <p:cNvSpPr txBox="1">
            <a:spLocks noGrp="1"/>
          </p:cNvSpPr>
          <p:nvPr>
            <p:ph type="title"/>
          </p:nvPr>
        </p:nvSpPr>
        <p:spPr>
          <a:xfrm>
            <a:off x="970200" y="657700"/>
            <a:ext cx="102516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US" sz="3000">
                <a:solidFill>
                  <a:srgbClr val="2C2C2C"/>
                </a:solidFill>
                <a:latin typeface="Calibri"/>
                <a:ea typeface="Calibri"/>
                <a:cs typeface="Calibri"/>
                <a:sym typeface="Calibri"/>
              </a:rPr>
              <a:t>Diagnosis Workflow for DFUs</a:t>
            </a:r>
            <a:endParaRPr sz="3000">
              <a:latin typeface="Calibri"/>
              <a:ea typeface="Calibri"/>
              <a:cs typeface="Calibri"/>
              <a:sym typeface="Calibri"/>
            </a:endParaRPr>
          </a:p>
        </p:txBody>
      </p:sp>
      <p:pic>
        <p:nvPicPr>
          <p:cNvPr id="253" name="Google Shape;253;p35"/>
          <p:cNvPicPr preferRelativeResize="0"/>
          <p:nvPr/>
        </p:nvPicPr>
        <p:blipFill rotWithShape="1">
          <a:blip r:embed="rId3">
            <a:alphaModFix/>
          </a:blip>
          <a:srcRect r="52148"/>
          <a:stretch/>
        </p:blipFill>
        <p:spPr>
          <a:xfrm>
            <a:off x="2511625" y="1199700"/>
            <a:ext cx="7339198" cy="5487351"/>
          </a:xfrm>
          <a:prstGeom prst="rect">
            <a:avLst/>
          </a:prstGeom>
          <a:noFill/>
          <a:ln>
            <a:noFill/>
          </a:ln>
        </p:spPr>
      </p:pic>
      <p:sp>
        <p:nvSpPr>
          <p:cNvPr id="254" name="Google Shape;254;p35"/>
          <p:cNvSpPr txBox="1"/>
          <p:nvPr/>
        </p:nvSpPr>
        <p:spPr>
          <a:xfrm>
            <a:off x="9797100" y="982100"/>
            <a:ext cx="2394900" cy="3222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libri"/>
                <a:ea typeface="Calibri"/>
                <a:cs typeface="Calibri"/>
                <a:sym typeface="Calibri"/>
              </a:rPr>
              <a:t>Level 1 care/ risk category 0</a:t>
            </a:r>
            <a:endParaRPr b="1">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6"/>
          <p:cNvSpPr txBox="1">
            <a:spLocks noGrp="1"/>
          </p:cNvSpPr>
          <p:nvPr>
            <p:ph type="title"/>
          </p:nvPr>
        </p:nvSpPr>
        <p:spPr>
          <a:xfrm>
            <a:off x="124675" y="2160850"/>
            <a:ext cx="28680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US" sz="3000">
                <a:solidFill>
                  <a:srgbClr val="000000"/>
                </a:solidFill>
                <a:latin typeface="Calibri"/>
                <a:ea typeface="Calibri"/>
                <a:cs typeface="Calibri"/>
                <a:sym typeface="Calibri"/>
              </a:rPr>
              <a:t>Diagnosis &amp; </a:t>
            </a:r>
            <a:endParaRPr sz="3000">
              <a:solidFill>
                <a:srgbClr val="000000"/>
              </a:solidFill>
              <a:latin typeface="Calibri"/>
              <a:ea typeface="Calibri"/>
              <a:cs typeface="Calibri"/>
              <a:sym typeface="Calibri"/>
            </a:endParaRPr>
          </a:p>
          <a:p>
            <a:pPr marL="0" lvl="0" indent="0" algn="l" rtl="0">
              <a:lnSpc>
                <a:spcPct val="90000"/>
              </a:lnSpc>
              <a:spcBef>
                <a:spcPts val="0"/>
              </a:spcBef>
              <a:spcAft>
                <a:spcPts val="0"/>
              </a:spcAft>
              <a:buNone/>
            </a:pPr>
            <a:r>
              <a:rPr lang="en-US" sz="3000">
                <a:solidFill>
                  <a:srgbClr val="000000"/>
                </a:solidFill>
                <a:latin typeface="Calibri"/>
                <a:ea typeface="Calibri"/>
                <a:cs typeface="Calibri"/>
                <a:sym typeface="Calibri"/>
              </a:rPr>
              <a:t>Management</a:t>
            </a:r>
            <a:endParaRPr sz="3000">
              <a:solidFill>
                <a:srgbClr val="000000"/>
              </a:solidFill>
              <a:latin typeface="Calibri"/>
              <a:ea typeface="Calibri"/>
              <a:cs typeface="Calibri"/>
              <a:sym typeface="Calibri"/>
            </a:endParaRPr>
          </a:p>
          <a:p>
            <a:pPr marL="0" lvl="0" indent="0" algn="l" rtl="0">
              <a:lnSpc>
                <a:spcPct val="90000"/>
              </a:lnSpc>
              <a:spcBef>
                <a:spcPts val="0"/>
              </a:spcBef>
              <a:spcAft>
                <a:spcPts val="0"/>
              </a:spcAft>
              <a:buNone/>
            </a:pPr>
            <a:r>
              <a:rPr lang="en-US" sz="3000">
                <a:solidFill>
                  <a:srgbClr val="000000"/>
                </a:solidFill>
                <a:latin typeface="Calibri"/>
                <a:ea typeface="Calibri"/>
                <a:cs typeface="Calibri"/>
                <a:sym typeface="Calibri"/>
              </a:rPr>
              <a:t>Workflow for</a:t>
            </a:r>
            <a:endParaRPr sz="3000">
              <a:solidFill>
                <a:srgbClr val="000000"/>
              </a:solidFill>
              <a:latin typeface="Calibri"/>
              <a:ea typeface="Calibri"/>
              <a:cs typeface="Calibri"/>
              <a:sym typeface="Calibri"/>
            </a:endParaRPr>
          </a:p>
          <a:p>
            <a:pPr marL="0" lvl="0" indent="0" algn="l" rtl="0">
              <a:lnSpc>
                <a:spcPct val="90000"/>
              </a:lnSpc>
              <a:spcBef>
                <a:spcPts val="0"/>
              </a:spcBef>
              <a:spcAft>
                <a:spcPts val="0"/>
              </a:spcAft>
              <a:buNone/>
            </a:pPr>
            <a:r>
              <a:rPr lang="en-US" sz="3000">
                <a:solidFill>
                  <a:srgbClr val="000000"/>
                </a:solidFill>
                <a:latin typeface="Calibri"/>
                <a:ea typeface="Calibri"/>
                <a:cs typeface="Calibri"/>
                <a:sym typeface="Calibri"/>
              </a:rPr>
              <a:t>DFUs</a:t>
            </a:r>
            <a:endParaRPr sz="3000">
              <a:latin typeface="Calibri"/>
              <a:ea typeface="Calibri"/>
              <a:cs typeface="Calibri"/>
              <a:sym typeface="Calibri"/>
            </a:endParaRPr>
          </a:p>
        </p:txBody>
      </p:sp>
      <p:pic>
        <p:nvPicPr>
          <p:cNvPr id="261" name="Google Shape;261;p36"/>
          <p:cNvPicPr preferRelativeResize="0"/>
          <p:nvPr/>
        </p:nvPicPr>
        <p:blipFill rotWithShape="1">
          <a:blip r:embed="rId3">
            <a:alphaModFix/>
          </a:blip>
          <a:srcRect l="39635"/>
          <a:stretch/>
        </p:blipFill>
        <p:spPr>
          <a:xfrm>
            <a:off x="2492600" y="1010500"/>
            <a:ext cx="9547002" cy="5580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7"/>
          <p:cNvSpPr txBox="1">
            <a:spLocks noGrp="1"/>
          </p:cNvSpPr>
          <p:nvPr>
            <p:ph type="title"/>
          </p:nvPr>
        </p:nvSpPr>
        <p:spPr>
          <a:xfrm>
            <a:off x="970188" y="881775"/>
            <a:ext cx="102516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4400"/>
              <a:buFont typeface="Calibri"/>
              <a:buNone/>
            </a:pPr>
            <a:r>
              <a:rPr lang="en-US" sz="3000">
                <a:latin typeface="Calibri"/>
                <a:ea typeface="Calibri"/>
                <a:cs typeface="Calibri"/>
                <a:sym typeface="Calibri"/>
              </a:rPr>
              <a:t>CDS Implementation in Clinical Workflows</a:t>
            </a:r>
            <a:endParaRPr sz="3000">
              <a:latin typeface="Calibri"/>
              <a:ea typeface="Calibri"/>
              <a:cs typeface="Calibri"/>
              <a:sym typeface="Calibri"/>
            </a:endParaRPr>
          </a:p>
          <a:p>
            <a:pPr marL="0" lvl="0" indent="0" algn="l" rtl="0">
              <a:spcBef>
                <a:spcPts val="0"/>
              </a:spcBef>
              <a:spcAft>
                <a:spcPts val="0"/>
              </a:spcAft>
              <a:buNone/>
            </a:pPr>
            <a:endParaRPr sz="3000">
              <a:latin typeface="Calibri"/>
              <a:ea typeface="Calibri"/>
              <a:cs typeface="Calibri"/>
              <a:sym typeface="Calibri"/>
            </a:endParaRPr>
          </a:p>
        </p:txBody>
      </p:sp>
      <p:grpSp>
        <p:nvGrpSpPr>
          <p:cNvPr id="268" name="Google Shape;268;p37"/>
          <p:cNvGrpSpPr/>
          <p:nvPr/>
        </p:nvGrpSpPr>
        <p:grpSpPr>
          <a:xfrm>
            <a:off x="1197551" y="4598485"/>
            <a:ext cx="9796877" cy="1127348"/>
            <a:chOff x="1593000" y="2322568"/>
            <a:chExt cx="6278440" cy="643500"/>
          </a:xfrm>
        </p:grpSpPr>
        <p:sp>
          <p:nvSpPr>
            <p:cNvPr id="269" name="Google Shape;269;p37"/>
            <p:cNvSpPr/>
            <p:nvPr/>
          </p:nvSpPr>
          <p:spPr>
            <a:xfrm>
              <a:off x="3728375" y="2322568"/>
              <a:ext cx="3822600" cy="6435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0" name="Google Shape;270;p37"/>
            <p:cNvSpPr/>
            <p:nvPr/>
          </p:nvSpPr>
          <p:spPr>
            <a:xfrm flipH="1">
              <a:off x="2283025" y="2322575"/>
              <a:ext cx="1844400" cy="642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1" name="Google Shape;271;p37"/>
            <p:cNvSpPr/>
            <p:nvPr/>
          </p:nvSpPr>
          <p:spPr>
            <a:xfrm rot="-5400000">
              <a:off x="3501574" y="1934671"/>
              <a:ext cx="643356" cy="1419149"/>
            </a:xfrm>
            <a:prstGeom prst="flowChartOffpageConnector">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2" name="Google Shape;272;p37"/>
            <p:cNvSpPr/>
            <p:nvPr/>
          </p:nvSpPr>
          <p:spPr>
            <a:xfrm>
              <a:off x="2342625" y="2399951"/>
              <a:ext cx="1940700" cy="4959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700" b="1">
                  <a:latin typeface="Roboto"/>
                  <a:ea typeface="Roboto"/>
                  <a:cs typeface="Roboto"/>
                  <a:sym typeface="Roboto"/>
                </a:rPr>
                <a:t>Applications</a:t>
              </a:r>
              <a:endParaRPr sz="1700" b="1">
                <a:latin typeface="Roboto"/>
                <a:ea typeface="Roboto"/>
                <a:cs typeface="Roboto"/>
                <a:sym typeface="Roboto"/>
              </a:endParaRPr>
            </a:p>
          </p:txBody>
        </p:sp>
        <p:sp>
          <p:nvSpPr>
            <p:cNvPr id="273" name="Google Shape;273;p37"/>
            <p:cNvSpPr/>
            <p:nvPr/>
          </p:nvSpPr>
          <p:spPr>
            <a:xfrm>
              <a:off x="1593000" y="2322568"/>
              <a:ext cx="690000" cy="642300"/>
            </a:xfrm>
            <a:prstGeom prst="rect">
              <a:avLst/>
            </a:prstGeom>
            <a:solidFill>
              <a:srgbClr val="FFFFFF"/>
            </a:solidFill>
            <a:ln w="19050" cap="flat" cmpd="sng">
              <a:solidFill>
                <a:srgbClr val="000000"/>
              </a:solidFill>
              <a:prstDash val="solid"/>
              <a:round/>
              <a:headEnd type="none" w="sm" len="sm"/>
              <a:tailEnd type="none" w="sm" len="sm"/>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4" name="Google Shape;274;p37"/>
            <p:cNvSpPr/>
            <p:nvPr/>
          </p:nvSpPr>
          <p:spPr>
            <a:xfrm>
              <a:off x="1593000" y="2322575"/>
              <a:ext cx="690000" cy="642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500">
                  <a:latin typeface="Roboto Thin"/>
                  <a:ea typeface="Roboto Thin"/>
                  <a:cs typeface="Roboto Thin"/>
                  <a:sym typeface="Roboto Thin"/>
                </a:rPr>
                <a:t>03</a:t>
              </a:r>
              <a:endParaRPr sz="3500">
                <a:latin typeface="Roboto Thin"/>
                <a:ea typeface="Roboto Thin"/>
                <a:cs typeface="Roboto Thin"/>
                <a:sym typeface="Roboto Thin"/>
              </a:endParaRPr>
            </a:p>
          </p:txBody>
        </p:sp>
        <p:sp>
          <p:nvSpPr>
            <p:cNvPr id="275" name="Google Shape;275;p37"/>
            <p:cNvSpPr/>
            <p:nvPr/>
          </p:nvSpPr>
          <p:spPr>
            <a:xfrm>
              <a:off x="4387840" y="2323759"/>
              <a:ext cx="3483600" cy="642300"/>
            </a:xfrm>
            <a:prstGeom prst="rect">
              <a:avLst/>
            </a:prstGeom>
            <a:solidFill>
              <a:srgbClr val="F3F3F3"/>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609600" lvl="0" indent="-400050" algn="l" rtl="0">
                <a:spcBef>
                  <a:spcPts val="0"/>
                </a:spcBef>
                <a:spcAft>
                  <a:spcPts val="0"/>
                </a:spcAft>
                <a:buSzPts val="1500"/>
                <a:buChar char="●"/>
              </a:pPr>
              <a:r>
                <a:rPr lang="en-US" sz="1500"/>
                <a:t>EHR integration</a:t>
              </a:r>
              <a:endParaRPr sz="1500"/>
            </a:p>
            <a:p>
              <a:pPr marL="609600" lvl="0" indent="-400050" algn="l" rtl="0">
                <a:spcBef>
                  <a:spcPts val="0"/>
                </a:spcBef>
                <a:spcAft>
                  <a:spcPts val="0"/>
                </a:spcAft>
                <a:buSzPts val="1500"/>
                <a:buChar char="●"/>
              </a:pPr>
              <a:r>
                <a:rPr lang="en-US" sz="1500"/>
                <a:t>Clinical documentation</a:t>
              </a:r>
              <a:endParaRPr sz="1200">
                <a:latin typeface="Roboto"/>
                <a:ea typeface="Roboto"/>
                <a:cs typeface="Roboto"/>
                <a:sym typeface="Roboto"/>
              </a:endParaRPr>
            </a:p>
          </p:txBody>
        </p:sp>
      </p:grpSp>
      <p:grpSp>
        <p:nvGrpSpPr>
          <p:cNvPr id="276" name="Google Shape;276;p37"/>
          <p:cNvGrpSpPr/>
          <p:nvPr/>
        </p:nvGrpSpPr>
        <p:grpSpPr>
          <a:xfrm>
            <a:off x="1197551" y="3471132"/>
            <a:ext cx="9796877" cy="1127348"/>
            <a:chOff x="1593000" y="2322568"/>
            <a:chExt cx="6278440" cy="643500"/>
          </a:xfrm>
        </p:grpSpPr>
        <p:sp>
          <p:nvSpPr>
            <p:cNvPr id="277" name="Google Shape;277;p37"/>
            <p:cNvSpPr/>
            <p:nvPr/>
          </p:nvSpPr>
          <p:spPr>
            <a:xfrm>
              <a:off x="3728375" y="2322568"/>
              <a:ext cx="3822600" cy="6435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8" name="Google Shape;278;p37"/>
            <p:cNvSpPr/>
            <p:nvPr/>
          </p:nvSpPr>
          <p:spPr>
            <a:xfrm flipH="1">
              <a:off x="2283025" y="2322575"/>
              <a:ext cx="1844400" cy="642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b="1"/>
            </a:p>
          </p:txBody>
        </p:sp>
        <p:sp>
          <p:nvSpPr>
            <p:cNvPr id="279" name="Google Shape;279;p37"/>
            <p:cNvSpPr/>
            <p:nvPr/>
          </p:nvSpPr>
          <p:spPr>
            <a:xfrm rot="-5400000">
              <a:off x="3501574" y="1934671"/>
              <a:ext cx="643356" cy="1419149"/>
            </a:xfrm>
            <a:prstGeom prst="flowChartOffpageConnector">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0" name="Google Shape;280;p37"/>
            <p:cNvSpPr/>
            <p:nvPr/>
          </p:nvSpPr>
          <p:spPr>
            <a:xfrm>
              <a:off x="2342625" y="2399951"/>
              <a:ext cx="1940700" cy="495900"/>
            </a:xfrm>
            <a:prstGeom prst="rect">
              <a:avLst/>
            </a:prstGeom>
            <a:solidFill>
              <a:srgbClr val="FFFFFF"/>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Clr>
                  <a:schemeClr val="lt1"/>
                </a:buClr>
                <a:buSzPts val="1900"/>
                <a:buFont typeface="Calibri"/>
                <a:buNone/>
              </a:pPr>
              <a:r>
                <a:rPr lang="en-US" sz="1700" b="1"/>
                <a:t>Interventions</a:t>
              </a:r>
              <a:endParaRPr sz="1700" b="1">
                <a:latin typeface="Roboto"/>
                <a:ea typeface="Roboto"/>
                <a:cs typeface="Roboto"/>
                <a:sym typeface="Roboto"/>
              </a:endParaRPr>
            </a:p>
          </p:txBody>
        </p:sp>
        <p:sp>
          <p:nvSpPr>
            <p:cNvPr id="281" name="Google Shape;281;p37"/>
            <p:cNvSpPr/>
            <p:nvPr/>
          </p:nvSpPr>
          <p:spPr>
            <a:xfrm>
              <a:off x="1593000" y="2322568"/>
              <a:ext cx="690000" cy="642300"/>
            </a:xfrm>
            <a:prstGeom prst="rect">
              <a:avLst/>
            </a:prstGeom>
            <a:solidFill>
              <a:srgbClr val="FFFFFF"/>
            </a:solidFill>
            <a:ln w="19050" cap="flat" cmpd="sng">
              <a:solidFill>
                <a:srgbClr val="000000"/>
              </a:solidFill>
              <a:prstDash val="solid"/>
              <a:round/>
              <a:headEnd type="none" w="sm" len="sm"/>
              <a:tailEnd type="none" w="sm" len="sm"/>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2" name="Google Shape;282;p37"/>
            <p:cNvSpPr/>
            <p:nvPr/>
          </p:nvSpPr>
          <p:spPr>
            <a:xfrm>
              <a:off x="1593000" y="2322575"/>
              <a:ext cx="690000" cy="642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500">
                  <a:latin typeface="Roboto Thin"/>
                  <a:ea typeface="Roboto Thin"/>
                  <a:cs typeface="Roboto Thin"/>
                  <a:sym typeface="Roboto Thin"/>
                </a:rPr>
                <a:t>02</a:t>
              </a:r>
              <a:endParaRPr sz="3500">
                <a:latin typeface="Roboto Thin"/>
                <a:ea typeface="Roboto Thin"/>
                <a:cs typeface="Roboto Thin"/>
                <a:sym typeface="Roboto Thin"/>
              </a:endParaRPr>
            </a:p>
          </p:txBody>
        </p:sp>
        <p:sp>
          <p:nvSpPr>
            <p:cNvPr id="283" name="Google Shape;283;p37"/>
            <p:cNvSpPr/>
            <p:nvPr/>
          </p:nvSpPr>
          <p:spPr>
            <a:xfrm>
              <a:off x="4387840" y="2323752"/>
              <a:ext cx="3483600" cy="642300"/>
            </a:xfrm>
            <a:prstGeom prst="rect">
              <a:avLst/>
            </a:prstGeom>
            <a:solidFill>
              <a:srgbClr val="F3F3F3"/>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609600" lvl="0" indent="-400050" algn="l" rtl="0">
                <a:spcBef>
                  <a:spcPts val="0"/>
                </a:spcBef>
                <a:spcAft>
                  <a:spcPts val="0"/>
                </a:spcAft>
                <a:buSzPts val="1500"/>
                <a:buChar char="●"/>
              </a:pPr>
              <a:r>
                <a:rPr lang="en-US" sz="1500"/>
                <a:t>Generating automated patient reminders</a:t>
              </a:r>
              <a:endParaRPr sz="1500"/>
            </a:p>
            <a:p>
              <a:pPr marL="609600" lvl="0" indent="-400050" algn="l" rtl="0">
                <a:spcBef>
                  <a:spcPts val="0"/>
                </a:spcBef>
                <a:spcAft>
                  <a:spcPts val="0"/>
                </a:spcAft>
                <a:buSzPts val="1500"/>
                <a:buChar char="●"/>
              </a:pPr>
              <a:r>
                <a:rPr lang="en-US" sz="1500"/>
                <a:t>Utilizing trigger events to request follow up depending on patient risk category</a:t>
              </a:r>
              <a:endParaRPr sz="1500"/>
            </a:p>
            <a:p>
              <a:pPr marL="609600" lvl="0" indent="-400050" algn="l" rtl="0">
                <a:spcBef>
                  <a:spcPts val="0"/>
                </a:spcBef>
                <a:spcAft>
                  <a:spcPts val="0"/>
                </a:spcAft>
                <a:buSzPts val="1500"/>
                <a:buChar char="●"/>
              </a:pPr>
              <a:r>
                <a:rPr lang="en-US" sz="1500"/>
                <a:t>Alerting physicians about abnormal test results</a:t>
              </a:r>
              <a:endParaRPr sz="1200">
                <a:solidFill>
                  <a:srgbClr val="3D3D3D"/>
                </a:solidFill>
                <a:latin typeface="Roboto"/>
                <a:ea typeface="Roboto"/>
                <a:cs typeface="Roboto"/>
                <a:sym typeface="Roboto"/>
              </a:endParaRPr>
            </a:p>
          </p:txBody>
        </p:sp>
      </p:grpSp>
      <p:grpSp>
        <p:nvGrpSpPr>
          <p:cNvPr id="284" name="Google Shape;284;p37"/>
          <p:cNvGrpSpPr/>
          <p:nvPr/>
        </p:nvGrpSpPr>
        <p:grpSpPr>
          <a:xfrm>
            <a:off x="1197551" y="2343794"/>
            <a:ext cx="9796879" cy="1127348"/>
            <a:chOff x="1593000" y="2322568"/>
            <a:chExt cx="6278441" cy="643500"/>
          </a:xfrm>
        </p:grpSpPr>
        <p:sp>
          <p:nvSpPr>
            <p:cNvPr id="285" name="Google Shape;285;p37"/>
            <p:cNvSpPr/>
            <p:nvPr/>
          </p:nvSpPr>
          <p:spPr>
            <a:xfrm>
              <a:off x="3728375" y="2322568"/>
              <a:ext cx="3822600" cy="6435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6" name="Google Shape;286;p37"/>
            <p:cNvSpPr/>
            <p:nvPr/>
          </p:nvSpPr>
          <p:spPr>
            <a:xfrm flipH="1">
              <a:off x="2283025" y="2322575"/>
              <a:ext cx="1844400" cy="642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7" name="Google Shape;287;p37"/>
            <p:cNvSpPr/>
            <p:nvPr/>
          </p:nvSpPr>
          <p:spPr>
            <a:xfrm rot="-5400000">
              <a:off x="3501574" y="1934671"/>
              <a:ext cx="643356" cy="1419149"/>
            </a:xfrm>
            <a:prstGeom prst="flowChartOffpageConnector">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8" name="Google Shape;288;p37"/>
            <p:cNvSpPr/>
            <p:nvPr/>
          </p:nvSpPr>
          <p:spPr>
            <a:xfrm>
              <a:off x="2342625" y="2399951"/>
              <a:ext cx="1940700" cy="4959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Clr>
                  <a:schemeClr val="lt1"/>
                </a:buClr>
                <a:buSzPts val="1900"/>
                <a:buFont typeface="Calibri"/>
                <a:buNone/>
              </a:pPr>
              <a:r>
                <a:rPr lang="en-US" sz="1700" b="1"/>
                <a:t>Infobuttons / Knowledge Links</a:t>
              </a:r>
              <a:endParaRPr sz="1700" b="1"/>
            </a:p>
            <a:p>
              <a:pPr marL="0" lvl="0" indent="0" algn="l" rtl="0">
                <a:lnSpc>
                  <a:spcPct val="115000"/>
                </a:lnSpc>
                <a:spcBef>
                  <a:spcPts val="0"/>
                </a:spcBef>
                <a:spcAft>
                  <a:spcPts val="0"/>
                </a:spcAft>
                <a:buNone/>
              </a:pPr>
              <a:endParaRPr sz="1600" b="1">
                <a:solidFill>
                  <a:srgbClr val="FFFFFF"/>
                </a:solidFill>
                <a:latin typeface="Roboto"/>
                <a:ea typeface="Roboto"/>
                <a:cs typeface="Roboto"/>
                <a:sym typeface="Roboto"/>
              </a:endParaRPr>
            </a:p>
          </p:txBody>
        </p:sp>
        <p:sp>
          <p:nvSpPr>
            <p:cNvPr id="289" name="Google Shape;289;p37"/>
            <p:cNvSpPr/>
            <p:nvPr/>
          </p:nvSpPr>
          <p:spPr>
            <a:xfrm>
              <a:off x="1593000" y="2322568"/>
              <a:ext cx="690000" cy="642300"/>
            </a:xfrm>
            <a:prstGeom prst="rect">
              <a:avLst/>
            </a:prstGeom>
            <a:solidFill>
              <a:srgbClr val="FFFFFF"/>
            </a:solidFill>
            <a:ln w="19050" cap="flat" cmpd="sng">
              <a:solidFill>
                <a:srgbClr val="000000"/>
              </a:solidFill>
              <a:prstDash val="solid"/>
              <a:round/>
              <a:headEnd type="none" w="sm" len="sm"/>
              <a:tailEnd type="none" w="sm" len="sm"/>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0" name="Google Shape;290;p37"/>
            <p:cNvSpPr/>
            <p:nvPr/>
          </p:nvSpPr>
          <p:spPr>
            <a:xfrm>
              <a:off x="1593000" y="2322575"/>
              <a:ext cx="690000" cy="642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500">
                  <a:latin typeface="Roboto Thin"/>
                  <a:ea typeface="Roboto Thin"/>
                  <a:cs typeface="Roboto Thin"/>
                  <a:sym typeface="Roboto Thin"/>
                </a:rPr>
                <a:t>01</a:t>
              </a:r>
              <a:endParaRPr sz="3500">
                <a:latin typeface="Roboto Thin"/>
                <a:ea typeface="Roboto Thin"/>
                <a:cs typeface="Roboto Thin"/>
                <a:sym typeface="Roboto Thin"/>
              </a:endParaRPr>
            </a:p>
          </p:txBody>
        </p:sp>
        <p:sp>
          <p:nvSpPr>
            <p:cNvPr id="291" name="Google Shape;291;p37"/>
            <p:cNvSpPr/>
            <p:nvPr/>
          </p:nvSpPr>
          <p:spPr>
            <a:xfrm>
              <a:off x="4387841" y="2323755"/>
              <a:ext cx="3483600" cy="642300"/>
            </a:xfrm>
            <a:prstGeom prst="rect">
              <a:avLst/>
            </a:prstGeom>
            <a:solidFill>
              <a:srgbClr val="F3F3F3"/>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609600" lvl="0" indent="-400050" algn="l" rtl="0">
                <a:spcBef>
                  <a:spcPts val="0"/>
                </a:spcBef>
                <a:spcAft>
                  <a:spcPts val="0"/>
                </a:spcAft>
                <a:buSzPts val="1500"/>
                <a:buChar char="●"/>
              </a:pPr>
              <a:r>
                <a:rPr lang="en-US" sz="1500"/>
                <a:t>Retrieving relevant and up-to-date data for the clinician (i.e. guidelines and recommendations)</a:t>
              </a:r>
              <a:endParaRPr sz="1500"/>
            </a:p>
            <a:p>
              <a:pPr marL="609600" lvl="0" indent="-400050" algn="l" rtl="0">
                <a:spcBef>
                  <a:spcPts val="0"/>
                </a:spcBef>
                <a:spcAft>
                  <a:spcPts val="0"/>
                </a:spcAft>
                <a:buSzPts val="1500"/>
                <a:buChar char="●"/>
              </a:pPr>
              <a:r>
                <a:rPr lang="en-US" sz="1500"/>
                <a:t>Printing out educational reports for patients and their families</a:t>
              </a:r>
              <a:endParaRPr sz="1200">
                <a:solidFill>
                  <a:srgbClr val="3D3D3D"/>
                </a:solidFill>
                <a:latin typeface="Roboto"/>
                <a:ea typeface="Roboto"/>
                <a:cs typeface="Roboto"/>
                <a:sym typeface="Robot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5"/>
        <p:cNvGrpSpPr/>
        <p:nvPr/>
      </p:nvGrpSpPr>
      <p:grpSpPr>
        <a:xfrm>
          <a:off x="0" y="0"/>
          <a:ext cx="0" cy="0"/>
          <a:chOff x="0" y="0"/>
          <a:chExt cx="0" cy="0"/>
        </a:xfrm>
      </p:grpSpPr>
      <p:sp>
        <p:nvSpPr>
          <p:cNvPr id="296" name="Google Shape;296;p38"/>
          <p:cNvSpPr txBox="1">
            <a:spLocks noGrp="1"/>
          </p:cNvSpPr>
          <p:nvPr>
            <p:ph type="title"/>
          </p:nvPr>
        </p:nvSpPr>
        <p:spPr>
          <a:xfrm>
            <a:off x="970200" y="882625"/>
            <a:ext cx="10251600" cy="713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000">
                <a:latin typeface="Calibri"/>
                <a:ea typeface="Calibri"/>
                <a:cs typeface="Calibri"/>
                <a:sym typeface="Calibri"/>
              </a:rPr>
              <a:t>CDS Modules – Data Required</a:t>
            </a:r>
            <a:endParaRPr sz="3000">
              <a:latin typeface="Calibri"/>
              <a:ea typeface="Calibri"/>
              <a:cs typeface="Calibri"/>
              <a:sym typeface="Calibri"/>
            </a:endParaRPr>
          </a:p>
        </p:txBody>
      </p:sp>
      <p:sp>
        <p:nvSpPr>
          <p:cNvPr id="297" name="Google Shape;297;p38"/>
          <p:cNvSpPr txBox="1">
            <a:spLocks noGrp="1"/>
          </p:cNvSpPr>
          <p:nvPr>
            <p:ph type="body" idx="1"/>
          </p:nvPr>
        </p:nvSpPr>
        <p:spPr>
          <a:xfrm>
            <a:off x="970200" y="1775850"/>
            <a:ext cx="10251600" cy="4120200"/>
          </a:xfrm>
          <a:prstGeom prst="rect">
            <a:avLst/>
          </a:prstGeom>
          <a:noFill/>
          <a:ln>
            <a:noFill/>
          </a:ln>
        </p:spPr>
        <p:txBody>
          <a:bodyPr spcFirstLastPara="1" wrap="square" lIns="91425" tIns="45700" rIns="91425" bIns="45700" anchor="t" anchorCtr="0">
            <a:noAutofit/>
          </a:bodyPr>
          <a:lstStyle/>
          <a:p>
            <a:pPr marL="228600" lvl="0" indent="-285750" algn="l" rtl="0">
              <a:lnSpc>
                <a:spcPct val="100000"/>
              </a:lnSpc>
              <a:spcBef>
                <a:spcPts val="0"/>
              </a:spcBef>
              <a:spcAft>
                <a:spcPts val="0"/>
              </a:spcAft>
              <a:buClr>
                <a:srgbClr val="000000"/>
              </a:buClr>
              <a:buSzPts val="2200"/>
              <a:buFont typeface="Calibri"/>
              <a:buChar char="●"/>
            </a:pPr>
            <a:r>
              <a:rPr lang="en-US" sz="2200" b="1">
                <a:solidFill>
                  <a:srgbClr val="000000"/>
                </a:solidFill>
                <a:latin typeface="Calibri"/>
                <a:ea typeface="Calibri"/>
                <a:cs typeface="Calibri"/>
                <a:sym typeface="Calibri"/>
              </a:rPr>
              <a:t>Patient data:</a:t>
            </a:r>
            <a:endParaRPr sz="2200" b="1">
              <a:solidFill>
                <a:srgbClr val="000000"/>
              </a:solidFill>
              <a:latin typeface="Calibri"/>
              <a:ea typeface="Calibri"/>
              <a:cs typeface="Calibri"/>
              <a:sym typeface="Calibri"/>
            </a:endParaRPr>
          </a:p>
          <a:p>
            <a:pPr marL="1219200" lvl="1" indent="-444500" algn="l" rtl="0">
              <a:lnSpc>
                <a:spcPct val="100000"/>
              </a:lnSpc>
              <a:spcBef>
                <a:spcPts val="100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Personal data: DOB (age), gender, address, contact details</a:t>
            </a:r>
            <a:endParaRPr sz="2200">
              <a:solidFill>
                <a:srgbClr val="000000"/>
              </a:solidFill>
              <a:latin typeface="Calibri"/>
              <a:ea typeface="Calibri"/>
              <a:cs typeface="Calibri"/>
              <a:sym typeface="Calibri"/>
            </a:endParaRPr>
          </a:p>
          <a:p>
            <a:pPr marL="1219200" lvl="1" indent="-444500" algn="l" rtl="0">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Socio-economic data: job/profession, income, locality</a:t>
            </a:r>
            <a:endParaRPr sz="2200">
              <a:solidFill>
                <a:srgbClr val="000000"/>
              </a:solidFill>
              <a:latin typeface="Calibri"/>
              <a:ea typeface="Calibri"/>
              <a:cs typeface="Calibri"/>
              <a:sym typeface="Calibri"/>
            </a:endParaRPr>
          </a:p>
          <a:p>
            <a:pPr marL="1219200" lvl="1" indent="-444500" algn="l" rtl="0">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Insurance data: insured (y/n), coverage</a:t>
            </a:r>
            <a:endParaRPr sz="2200">
              <a:solidFill>
                <a:srgbClr val="000000"/>
              </a:solidFill>
              <a:latin typeface="Calibri"/>
              <a:ea typeface="Calibri"/>
              <a:cs typeface="Calibri"/>
              <a:sym typeface="Calibri"/>
            </a:endParaRPr>
          </a:p>
          <a:p>
            <a:pPr marL="1219200" lvl="1" indent="-444500" algn="l" rtl="0">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Accessibility to care: PCP, specialist</a:t>
            </a:r>
            <a:endParaRPr sz="2200">
              <a:solidFill>
                <a:srgbClr val="000000"/>
              </a:solidFill>
              <a:latin typeface="Calibri"/>
              <a:ea typeface="Calibri"/>
              <a:cs typeface="Calibri"/>
              <a:sym typeface="Calibri"/>
            </a:endParaRPr>
          </a:p>
          <a:p>
            <a:pPr marL="1219200" lvl="1" indent="-444500" algn="l" rtl="0">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Family History: especially diabetes, w – w/o diabetic complications</a:t>
            </a:r>
            <a:endParaRPr sz="2200">
              <a:solidFill>
                <a:srgbClr val="000000"/>
              </a:solidFill>
              <a:latin typeface="Calibri"/>
              <a:ea typeface="Calibri"/>
              <a:cs typeface="Calibri"/>
              <a:sym typeface="Calibri"/>
            </a:endParaRPr>
          </a:p>
          <a:p>
            <a:pPr marL="1219200" lvl="1" indent="-444500" algn="l" rtl="0">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Past History: recurrent infections, delayed healing of wounds</a:t>
            </a:r>
            <a:endParaRPr sz="2200">
              <a:solidFill>
                <a:srgbClr val="000000"/>
              </a:solidFill>
              <a:latin typeface="Calibri"/>
              <a:ea typeface="Calibri"/>
              <a:cs typeface="Calibri"/>
              <a:sym typeface="Calibri"/>
            </a:endParaRPr>
          </a:p>
          <a:p>
            <a:pPr marL="1219200" lvl="1" indent="-444500" algn="l" rtl="0">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Current History: duration since diabetes diagnosed, medication, any associated chronic diseases along with diabetes</a:t>
            </a:r>
            <a:endParaRPr sz="2200">
              <a:solidFill>
                <a:srgbClr val="000000"/>
              </a:solidFill>
              <a:latin typeface="Calibri"/>
              <a:ea typeface="Calibri"/>
              <a:cs typeface="Calibri"/>
              <a:sym typeface="Calibri"/>
            </a:endParaRPr>
          </a:p>
          <a:p>
            <a:pPr marL="1219200" lvl="1" indent="-444500" algn="l" rtl="0">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Diet: if possible, details of food intake of last 15-30 days</a:t>
            </a:r>
            <a:endParaRPr sz="2200">
              <a:solidFill>
                <a:srgbClr val="000000"/>
              </a:solidFill>
              <a:latin typeface="Calibri"/>
              <a:ea typeface="Calibri"/>
              <a:cs typeface="Calibri"/>
              <a:sym typeface="Calibri"/>
            </a:endParaRPr>
          </a:p>
          <a:p>
            <a:pPr marL="1219200" lvl="1" indent="-444500" algn="l" rtl="0">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Clinical data &amp; lab findings</a:t>
            </a:r>
            <a:endParaRPr sz="2200">
              <a:solidFill>
                <a:srgbClr val="000000"/>
              </a:solidFill>
              <a:latin typeface="Calibri"/>
              <a:ea typeface="Calibri"/>
              <a:cs typeface="Calibri"/>
              <a:sym typeface="Calibri"/>
            </a:endParaRPr>
          </a:p>
          <a:p>
            <a:pPr marL="228600" lvl="0" indent="-285750" algn="l" rtl="0">
              <a:lnSpc>
                <a:spcPct val="100000"/>
              </a:lnSpc>
              <a:spcBef>
                <a:spcPts val="1000"/>
              </a:spcBef>
              <a:spcAft>
                <a:spcPts val="0"/>
              </a:spcAft>
              <a:buClr>
                <a:srgbClr val="000000"/>
              </a:buClr>
              <a:buSzPts val="2200"/>
              <a:buFont typeface="Calibri"/>
              <a:buChar char="●"/>
            </a:pPr>
            <a:r>
              <a:rPr lang="en-US" sz="2200" b="1">
                <a:solidFill>
                  <a:srgbClr val="000000"/>
                </a:solidFill>
                <a:latin typeface="Calibri"/>
                <a:ea typeface="Calibri"/>
                <a:cs typeface="Calibri"/>
                <a:sym typeface="Calibri"/>
              </a:rPr>
              <a:t>User data:</a:t>
            </a:r>
            <a:endParaRPr sz="2200">
              <a:solidFill>
                <a:srgbClr val="000000"/>
              </a:solidFill>
              <a:latin typeface="Calibri"/>
              <a:ea typeface="Calibri"/>
              <a:cs typeface="Calibri"/>
              <a:sym typeface="Calibri"/>
            </a:endParaRPr>
          </a:p>
          <a:p>
            <a:pPr marL="1219200" lvl="1" indent="-444500" algn="l" rtl="0">
              <a:lnSpc>
                <a:spcPct val="100000"/>
              </a:lnSpc>
              <a:spcBef>
                <a:spcPts val="100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Role/discipline – role-based access </a:t>
            </a:r>
            <a:endParaRPr sz="2200">
              <a:solidFill>
                <a:srgbClr val="000000"/>
              </a:solidFill>
              <a:latin typeface="Calibri"/>
              <a:ea typeface="Calibri"/>
              <a:cs typeface="Calibri"/>
              <a:sym typeface="Calibri"/>
            </a:endParaRPr>
          </a:p>
          <a:p>
            <a:pPr marL="0" lvl="0" indent="0" algn="l" rtl="0">
              <a:lnSpc>
                <a:spcPct val="100000"/>
              </a:lnSpc>
              <a:spcBef>
                <a:spcPts val="1000"/>
              </a:spcBef>
              <a:spcAft>
                <a:spcPts val="1000"/>
              </a:spcAft>
              <a:buClr>
                <a:schemeClr val="dk1"/>
              </a:buClr>
              <a:buSzPts val="1300"/>
              <a:buNone/>
            </a:pPr>
            <a:endParaRPr sz="2200">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9"/>
          <p:cNvSpPr txBox="1">
            <a:spLocks noGrp="1"/>
          </p:cNvSpPr>
          <p:nvPr>
            <p:ph type="title"/>
          </p:nvPr>
        </p:nvSpPr>
        <p:spPr>
          <a:xfrm>
            <a:off x="970350" y="871475"/>
            <a:ext cx="102513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3800"/>
              <a:buFont typeface="Calibri"/>
              <a:buNone/>
            </a:pPr>
            <a:r>
              <a:rPr lang="en-US" sz="3000">
                <a:latin typeface="Calibri"/>
                <a:ea typeface="Calibri"/>
                <a:cs typeface="Calibri"/>
                <a:sym typeface="Calibri"/>
              </a:rPr>
              <a:t>Guidelines for Prevention of DFUs</a:t>
            </a:r>
            <a:endParaRPr sz="3000">
              <a:latin typeface="Calibri"/>
              <a:ea typeface="Calibri"/>
              <a:cs typeface="Calibri"/>
              <a:sym typeface="Calibri"/>
            </a:endParaRPr>
          </a:p>
        </p:txBody>
      </p:sp>
      <p:sp>
        <p:nvSpPr>
          <p:cNvPr id="304" name="Google Shape;304;p39"/>
          <p:cNvSpPr txBox="1">
            <a:spLocks noGrp="1"/>
          </p:cNvSpPr>
          <p:nvPr>
            <p:ph type="body" idx="1"/>
          </p:nvPr>
        </p:nvSpPr>
        <p:spPr>
          <a:xfrm>
            <a:off x="970350" y="1725000"/>
            <a:ext cx="10951200" cy="3014700"/>
          </a:xfrm>
          <a:prstGeom prst="rect">
            <a:avLst/>
          </a:prstGeom>
        </p:spPr>
        <p:txBody>
          <a:bodyPr spcFirstLastPara="1" wrap="square" lIns="121900" tIns="121900" rIns="121900" bIns="121900" anchor="t" anchorCtr="0">
            <a:noAutofit/>
          </a:bodyPr>
          <a:lstStyle/>
          <a:p>
            <a:pPr marL="457200" lvl="0" indent="-381000" algn="l" rtl="0">
              <a:lnSpc>
                <a:spcPct val="100000"/>
              </a:lnSpc>
              <a:spcBef>
                <a:spcPts val="0"/>
              </a:spcBef>
              <a:spcAft>
                <a:spcPts val="0"/>
              </a:spcAft>
              <a:buClr>
                <a:srgbClr val="000000"/>
              </a:buClr>
              <a:buSzPts val="2400"/>
              <a:buFont typeface="Calibri"/>
              <a:buAutoNum type="arabicPeriod"/>
            </a:pPr>
            <a:r>
              <a:rPr lang="en-US" sz="2400" b="1">
                <a:solidFill>
                  <a:srgbClr val="000000"/>
                </a:solidFill>
                <a:latin typeface="Calibri"/>
                <a:ea typeface="Calibri"/>
                <a:cs typeface="Calibri"/>
                <a:sym typeface="Calibri"/>
              </a:rPr>
              <a:t>Identify at-risk foot (IWGDF risk 1 or higher)</a:t>
            </a:r>
            <a:endParaRPr sz="2400" b="1">
              <a:solidFill>
                <a:srgbClr val="000000"/>
              </a:solidFill>
              <a:latin typeface="Calibri"/>
              <a:ea typeface="Calibri"/>
              <a:cs typeface="Calibri"/>
              <a:sym typeface="Calibri"/>
            </a:endParaRPr>
          </a:p>
          <a:p>
            <a:pPr marL="457200" lvl="0" indent="-355600" algn="l" rtl="0">
              <a:lnSpc>
                <a:spcPct val="10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medical history, clinical evaluation (assess neurological and vascular status), foot deformities, physical limitations</a:t>
            </a:r>
            <a:endParaRPr sz="2000">
              <a:solidFill>
                <a:srgbClr val="000000"/>
              </a:solidFill>
              <a:latin typeface="Calibri"/>
              <a:ea typeface="Calibri"/>
              <a:cs typeface="Calibri"/>
              <a:sym typeface="Calibri"/>
            </a:endParaRPr>
          </a:p>
          <a:p>
            <a:pPr marL="457200" lvl="0" indent="-381000" algn="l" rtl="0">
              <a:lnSpc>
                <a:spcPct val="100000"/>
              </a:lnSpc>
              <a:spcBef>
                <a:spcPts val="1000"/>
              </a:spcBef>
              <a:spcAft>
                <a:spcPts val="0"/>
              </a:spcAft>
              <a:buClr>
                <a:srgbClr val="000000"/>
              </a:buClr>
              <a:buSzPts val="2400"/>
              <a:buFont typeface="Calibri"/>
              <a:buAutoNum type="arabicPeriod"/>
            </a:pPr>
            <a:r>
              <a:rPr lang="en-US" sz="2400" b="1">
                <a:solidFill>
                  <a:srgbClr val="000000"/>
                </a:solidFill>
                <a:latin typeface="Calibri"/>
                <a:ea typeface="Calibri"/>
                <a:cs typeface="Calibri"/>
                <a:sym typeface="Calibri"/>
              </a:rPr>
              <a:t>Regularly inspect and examine at-risk foot</a:t>
            </a:r>
            <a:endParaRPr sz="2400" b="1">
              <a:solidFill>
                <a:srgbClr val="000000"/>
              </a:solidFill>
              <a:latin typeface="Calibri"/>
              <a:ea typeface="Calibri"/>
              <a:cs typeface="Calibri"/>
              <a:sym typeface="Calibri"/>
            </a:endParaRPr>
          </a:p>
          <a:p>
            <a:pPr marL="457200" lvl="0" indent="-381000" algn="l" rtl="0">
              <a:lnSpc>
                <a:spcPct val="100000"/>
              </a:lnSpc>
              <a:spcBef>
                <a:spcPts val="1000"/>
              </a:spcBef>
              <a:spcAft>
                <a:spcPts val="0"/>
              </a:spcAft>
              <a:buClr>
                <a:srgbClr val="000000"/>
              </a:buClr>
              <a:buSzPts val="2400"/>
              <a:buFont typeface="Calibri"/>
              <a:buAutoNum type="arabicPeriod"/>
            </a:pPr>
            <a:r>
              <a:rPr lang="en-US" sz="2400" b="1">
                <a:solidFill>
                  <a:srgbClr val="000000"/>
                </a:solidFill>
                <a:latin typeface="Calibri"/>
                <a:ea typeface="Calibri"/>
                <a:cs typeface="Calibri"/>
                <a:sym typeface="Calibri"/>
              </a:rPr>
              <a:t>Educate the patient, family and healthcare professionals</a:t>
            </a:r>
            <a:endParaRPr sz="2400" b="1">
              <a:solidFill>
                <a:srgbClr val="000000"/>
              </a:solidFill>
              <a:latin typeface="Calibri"/>
              <a:ea typeface="Calibri"/>
              <a:cs typeface="Calibri"/>
              <a:sym typeface="Calibri"/>
            </a:endParaRPr>
          </a:p>
          <a:p>
            <a:pPr marL="457200" lvl="0" indent="-355600" algn="l" rtl="0">
              <a:lnSpc>
                <a:spcPct val="10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structured, organized, culturally-appropriate and repeated education, multiple sessions, reminders/ periodic reinforcement</a:t>
            </a:r>
            <a:endParaRPr sz="2000">
              <a:solidFill>
                <a:srgbClr val="000000"/>
              </a:solidFill>
              <a:latin typeface="Calibri"/>
              <a:ea typeface="Calibri"/>
              <a:cs typeface="Calibri"/>
              <a:sym typeface="Calibri"/>
            </a:endParaRPr>
          </a:p>
          <a:p>
            <a:pPr marL="457200" lvl="0" indent="-381000" algn="l" rtl="0">
              <a:lnSpc>
                <a:spcPct val="100000"/>
              </a:lnSpc>
              <a:spcBef>
                <a:spcPts val="1000"/>
              </a:spcBef>
              <a:spcAft>
                <a:spcPts val="0"/>
              </a:spcAft>
              <a:buClr>
                <a:srgbClr val="000000"/>
              </a:buClr>
              <a:buSzPts val="2400"/>
              <a:buFont typeface="Calibri"/>
              <a:buAutoNum type="arabicPeriod"/>
            </a:pPr>
            <a:r>
              <a:rPr lang="en-US" sz="2400" b="1">
                <a:solidFill>
                  <a:srgbClr val="000000"/>
                </a:solidFill>
                <a:latin typeface="Calibri"/>
                <a:ea typeface="Calibri"/>
                <a:cs typeface="Calibri"/>
                <a:sym typeface="Calibri"/>
              </a:rPr>
              <a:t>Ensure routine wearing of appropriate footwear</a:t>
            </a:r>
            <a:endParaRPr sz="2400" b="1">
              <a:solidFill>
                <a:srgbClr val="000000"/>
              </a:solidFill>
              <a:latin typeface="Calibri"/>
              <a:ea typeface="Calibri"/>
              <a:cs typeface="Calibri"/>
              <a:sym typeface="Calibri"/>
            </a:endParaRPr>
          </a:p>
          <a:p>
            <a:pPr marL="457200" lvl="0" indent="-381000" algn="l" rtl="0">
              <a:lnSpc>
                <a:spcPct val="100000"/>
              </a:lnSpc>
              <a:spcBef>
                <a:spcPts val="1000"/>
              </a:spcBef>
              <a:spcAft>
                <a:spcPts val="0"/>
              </a:spcAft>
              <a:buClr>
                <a:srgbClr val="000000"/>
              </a:buClr>
              <a:buSzPts val="2400"/>
              <a:buFont typeface="Calibri"/>
              <a:buAutoNum type="arabicPeriod"/>
            </a:pPr>
            <a:r>
              <a:rPr lang="en-US" sz="2400" b="1">
                <a:solidFill>
                  <a:srgbClr val="000000"/>
                </a:solidFill>
                <a:latin typeface="Calibri"/>
                <a:ea typeface="Calibri"/>
                <a:cs typeface="Calibri"/>
                <a:sym typeface="Calibri"/>
              </a:rPr>
              <a:t>Treat risk factors for ulceration</a:t>
            </a:r>
            <a:endParaRPr sz="2400" b="1">
              <a:solidFill>
                <a:srgbClr val="000000"/>
              </a:solidFill>
              <a:latin typeface="Calibri"/>
              <a:ea typeface="Calibri"/>
              <a:cs typeface="Calibri"/>
              <a:sym typeface="Calibri"/>
            </a:endParaRPr>
          </a:p>
          <a:p>
            <a:pPr marL="0" lvl="0" indent="0" algn="l" rtl="0">
              <a:lnSpc>
                <a:spcPct val="100000"/>
              </a:lnSpc>
              <a:spcBef>
                <a:spcPts val="1000"/>
              </a:spcBef>
              <a:spcAft>
                <a:spcPts val="1000"/>
              </a:spcAft>
              <a:buNone/>
            </a:pPr>
            <a:endParaRPr sz="2400">
              <a:solidFill>
                <a:srgbClr val="000000"/>
              </a:solidFill>
              <a:latin typeface="Calibri"/>
              <a:ea typeface="Calibri"/>
              <a:cs typeface="Calibri"/>
              <a:sym typeface="Calibri"/>
            </a:endParaRPr>
          </a:p>
        </p:txBody>
      </p:sp>
      <p:sp>
        <p:nvSpPr>
          <p:cNvPr id="305" name="Google Shape;305;p39"/>
          <p:cNvSpPr txBox="1"/>
          <p:nvPr/>
        </p:nvSpPr>
        <p:spPr>
          <a:xfrm>
            <a:off x="10207425" y="5389525"/>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		 	 	 		</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					</a:t>
            </a:r>
            <a:endParaRPr/>
          </a:p>
          <a:p>
            <a:pPr marL="0" lvl="0" indent="0" algn="l" rtl="0">
              <a:lnSpc>
                <a:spcPct val="115000"/>
              </a:lnSpc>
              <a:spcBef>
                <a:spcPts val="1200"/>
              </a:spcBef>
              <a:spcAft>
                <a:spcPts val="0"/>
              </a:spcAft>
              <a:buNone/>
            </a:pPr>
            <a:r>
              <a:rPr lang="en-US"/>
              <a:t>(Schaper et al 2020)</a:t>
            </a:r>
            <a:endParaRPr/>
          </a:p>
          <a:p>
            <a:pPr marL="0" lvl="0" indent="0" algn="l" rtl="0">
              <a:lnSpc>
                <a:spcPct val="115000"/>
              </a:lnSpc>
              <a:spcBef>
                <a:spcPts val="1200"/>
              </a:spcBef>
              <a:spcAft>
                <a:spcPts val="0"/>
              </a:spcAft>
              <a:buNone/>
            </a:pPr>
            <a:r>
              <a:rPr lang="en-US"/>
              <a:t>				</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0"/>
          <p:cNvSpPr txBox="1">
            <a:spLocks noGrp="1"/>
          </p:cNvSpPr>
          <p:nvPr>
            <p:ph type="title"/>
          </p:nvPr>
        </p:nvSpPr>
        <p:spPr>
          <a:xfrm>
            <a:off x="0" y="2214425"/>
            <a:ext cx="6066300" cy="1793700"/>
          </a:xfrm>
          <a:prstGeom prst="rect">
            <a:avLst/>
          </a:prstGeom>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US" sz="4400">
                <a:solidFill>
                  <a:srgbClr val="000000"/>
                </a:solidFill>
                <a:latin typeface="Calibri"/>
                <a:ea typeface="Calibri"/>
                <a:cs typeface="Calibri"/>
                <a:sym typeface="Calibri"/>
              </a:rPr>
              <a:t>Diabetic Retinopathy (DR)</a:t>
            </a:r>
            <a:endParaRPr sz="4400">
              <a:solidFill>
                <a:srgbClr val="000000"/>
              </a:solidFill>
              <a:latin typeface="Calibri"/>
              <a:ea typeface="Calibri"/>
              <a:cs typeface="Calibri"/>
              <a:sym typeface="Calibri"/>
            </a:endParaRPr>
          </a:p>
        </p:txBody>
      </p:sp>
      <p:sp>
        <p:nvSpPr>
          <p:cNvPr id="312" name="Google Shape;312;p40"/>
          <p:cNvSpPr txBox="1"/>
          <p:nvPr/>
        </p:nvSpPr>
        <p:spPr>
          <a:xfrm>
            <a:off x="6373475" y="726800"/>
            <a:ext cx="5640300" cy="592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313" name="Google Shape;313;p40"/>
          <p:cNvPicPr preferRelativeResize="0"/>
          <p:nvPr/>
        </p:nvPicPr>
        <p:blipFill>
          <a:blip r:embed="rId3">
            <a:alphaModFix/>
          </a:blip>
          <a:stretch>
            <a:fillRect/>
          </a:stretch>
        </p:blipFill>
        <p:spPr>
          <a:xfrm>
            <a:off x="6437325" y="1838738"/>
            <a:ext cx="5512611" cy="25450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972600" y="801350"/>
            <a:ext cx="10251600" cy="708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000">
                <a:latin typeface="Calibri"/>
                <a:ea typeface="Calibri"/>
                <a:cs typeface="Calibri"/>
                <a:sym typeface="Calibri"/>
              </a:rPr>
              <a:t>Epidemiology of DR</a:t>
            </a:r>
            <a:endParaRPr sz="3000">
              <a:latin typeface="Calibri"/>
              <a:ea typeface="Calibri"/>
              <a:cs typeface="Calibri"/>
              <a:sym typeface="Calibri"/>
            </a:endParaRPr>
          </a:p>
        </p:txBody>
      </p:sp>
      <p:sp>
        <p:nvSpPr>
          <p:cNvPr id="320" name="Google Shape;320;p41"/>
          <p:cNvSpPr txBox="1">
            <a:spLocks noGrp="1"/>
          </p:cNvSpPr>
          <p:nvPr>
            <p:ph type="body" idx="1"/>
          </p:nvPr>
        </p:nvSpPr>
        <p:spPr>
          <a:xfrm>
            <a:off x="972600" y="1844951"/>
            <a:ext cx="10251600" cy="4845300"/>
          </a:xfrm>
          <a:prstGeom prst="rect">
            <a:avLst/>
          </a:prstGeom>
        </p:spPr>
        <p:txBody>
          <a:bodyPr spcFirstLastPara="1" wrap="square" lIns="121900" tIns="121900" rIns="121900" bIns="121900" anchor="t" anchorCtr="0">
            <a:noAutofit/>
          </a:bodyPr>
          <a:lstStyle/>
          <a:p>
            <a:pPr marL="457200" lvl="0" indent="-381000" algn="l" rtl="0">
              <a:lnSpc>
                <a:spcPct val="100000"/>
              </a:lnSpc>
              <a:spcBef>
                <a:spcPts val="0"/>
              </a:spcBef>
              <a:spcAft>
                <a:spcPts val="0"/>
              </a:spcAft>
              <a:buClr>
                <a:srgbClr val="000000"/>
              </a:buClr>
              <a:buSzPts val="2400"/>
              <a:buFont typeface="Calibri"/>
              <a:buChar char="●"/>
            </a:pPr>
            <a:r>
              <a:rPr lang="en-US" sz="2400">
                <a:solidFill>
                  <a:srgbClr val="000000"/>
                </a:solidFill>
                <a:highlight>
                  <a:srgbClr val="FFFFFF"/>
                </a:highlight>
                <a:latin typeface="Calibri"/>
                <a:ea typeface="Calibri"/>
                <a:cs typeface="Calibri"/>
                <a:sym typeface="Calibri"/>
              </a:rPr>
              <a:t>Diabetic retinopathy is the most frequent cause of new cases of blindness among adults aged 20–74 years. At some point, nearly 1 out of 3 people with diabetes has retinopathy because of damage to the blood vessels in the retina.During the first two decades of disease, nearly all patients with type 1 diabetes and &gt;60% of patients with type 2 diabetes have retinopathy.</a:t>
            </a:r>
            <a:endParaRPr sz="2400">
              <a:solidFill>
                <a:srgbClr val="000000"/>
              </a:solidFill>
              <a:highlight>
                <a:srgbClr val="FFFFFF"/>
              </a:highlight>
              <a:latin typeface="Calibri"/>
              <a:ea typeface="Calibri"/>
              <a:cs typeface="Calibri"/>
              <a:sym typeface="Calibri"/>
            </a:endParaRPr>
          </a:p>
          <a:p>
            <a:pPr marL="457200" lvl="0" indent="-381000" algn="l" rtl="0">
              <a:lnSpc>
                <a:spcPct val="100000"/>
              </a:lnSpc>
              <a:spcBef>
                <a:spcPts val="1000"/>
              </a:spcBef>
              <a:spcAft>
                <a:spcPts val="0"/>
              </a:spcAft>
              <a:buClr>
                <a:srgbClr val="000000"/>
              </a:buClr>
              <a:buSzPts val="2400"/>
              <a:buFont typeface="Calibri"/>
              <a:buChar char="●"/>
            </a:pPr>
            <a:r>
              <a:rPr lang="en-US" sz="2400">
                <a:solidFill>
                  <a:srgbClr val="000000"/>
                </a:solidFill>
                <a:highlight>
                  <a:srgbClr val="FFFFFF"/>
                </a:highlight>
                <a:latin typeface="Calibri"/>
                <a:ea typeface="Calibri"/>
                <a:cs typeface="Calibri"/>
                <a:sym typeface="Calibri"/>
              </a:rPr>
              <a:t>The prevalence of diabetic retinopathy scores &gt;40 years of age was higher for Hispanics (36%) and African Americans (29%) than for non-Hispanic whites (22%). The difference between Hispanics and non-Hispanic whites was significant (</a:t>
            </a:r>
            <a:r>
              <a:rPr lang="en-US" sz="2400" i="1">
                <a:solidFill>
                  <a:srgbClr val="000000"/>
                </a:solidFill>
                <a:highlight>
                  <a:srgbClr val="FFFFFF"/>
                </a:highlight>
                <a:latin typeface="Calibri"/>
                <a:ea typeface="Calibri"/>
                <a:cs typeface="Calibri"/>
                <a:sym typeface="Calibri"/>
              </a:rPr>
              <a:t>P</a:t>
            </a:r>
            <a:r>
              <a:rPr lang="en-US" sz="2400">
                <a:solidFill>
                  <a:srgbClr val="000000"/>
                </a:solidFill>
                <a:highlight>
                  <a:srgbClr val="FFFFFF"/>
                </a:highlight>
                <a:latin typeface="Calibri"/>
                <a:ea typeface="Calibri"/>
                <a:cs typeface="Calibri"/>
                <a:sym typeface="Calibri"/>
              </a:rPr>
              <a:t> &lt; 0.05).</a:t>
            </a:r>
            <a:endParaRPr sz="2400">
              <a:solidFill>
                <a:srgbClr val="000000"/>
              </a:solidFill>
              <a:highlight>
                <a:srgbClr val="FFFFFF"/>
              </a:highlight>
              <a:latin typeface="Calibri"/>
              <a:ea typeface="Calibri"/>
              <a:cs typeface="Calibri"/>
              <a:sym typeface="Calibri"/>
            </a:endParaRPr>
          </a:p>
          <a:p>
            <a:pPr marL="457200" lvl="0" indent="-381000" algn="l" rtl="0">
              <a:lnSpc>
                <a:spcPct val="100000"/>
              </a:lnSpc>
              <a:spcBef>
                <a:spcPts val="1000"/>
              </a:spcBef>
              <a:spcAft>
                <a:spcPts val="0"/>
              </a:spcAft>
              <a:buClr>
                <a:srgbClr val="000000"/>
              </a:buClr>
              <a:buSzPts val="2400"/>
              <a:buFont typeface="Calibri"/>
              <a:buChar char="●"/>
            </a:pPr>
            <a:r>
              <a:rPr lang="en-US" sz="2400">
                <a:solidFill>
                  <a:srgbClr val="000000"/>
                </a:solidFill>
                <a:highlight>
                  <a:srgbClr val="FFFFFF"/>
                </a:highlight>
                <a:latin typeface="Calibri"/>
                <a:ea typeface="Calibri"/>
                <a:cs typeface="Calibri"/>
                <a:sym typeface="Calibri"/>
              </a:rPr>
              <a:t>Socioeconomic deprivation is associated with increased prevalence of DR in patients with type 1 DM than in type 2 DM.</a:t>
            </a:r>
            <a:endParaRPr sz="2400">
              <a:solidFill>
                <a:srgbClr val="000000"/>
              </a:solidFill>
              <a:highlight>
                <a:srgbClr val="FFFFFF"/>
              </a:highlight>
              <a:latin typeface="Calibri"/>
              <a:ea typeface="Calibri"/>
              <a:cs typeface="Calibri"/>
              <a:sym typeface="Calibri"/>
            </a:endParaRPr>
          </a:p>
          <a:p>
            <a:pPr marL="457200" lvl="0" indent="0" algn="l" rtl="0">
              <a:lnSpc>
                <a:spcPct val="100000"/>
              </a:lnSpc>
              <a:spcBef>
                <a:spcPts val="1000"/>
              </a:spcBef>
              <a:spcAft>
                <a:spcPts val="1000"/>
              </a:spcAft>
              <a:buNone/>
            </a:pPr>
            <a:endParaRPr sz="2400">
              <a:solidFill>
                <a:srgbClr val="000000"/>
              </a:solidFill>
              <a:highlight>
                <a:srgbClr val="FFFFFF"/>
              </a:highlight>
              <a:latin typeface="Calibri"/>
              <a:ea typeface="Calibri"/>
              <a:cs typeface="Calibri"/>
              <a:sym typeface="Calibri"/>
            </a:endParaRPr>
          </a:p>
        </p:txBody>
      </p:sp>
      <p:sp>
        <p:nvSpPr>
          <p:cNvPr id="321" name="Google Shape;321;p41"/>
          <p:cNvSpPr txBox="1"/>
          <p:nvPr/>
        </p:nvSpPr>
        <p:spPr>
          <a:xfrm>
            <a:off x="8643900" y="6522775"/>
            <a:ext cx="3548100" cy="5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highlight>
                  <a:srgbClr val="FFFFFF"/>
                </a:highlight>
                <a:latin typeface="Calibri"/>
                <a:ea typeface="Calibri"/>
                <a:cs typeface="Calibri"/>
                <a:sym typeface="Calibri"/>
              </a:rPr>
              <a:t>(Barsegian et al., 2017; Low et al., 2015; Silva, 2019)</a:t>
            </a:r>
            <a:endParaRPr sz="1200">
              <a:highlight>
                <a:srgbClr val="FFFFFF"/>
              </a:highlight>
              <a:latin typeface="Calibri"/>
              <a:ea typeface="Calibri"/>
              <a:cs typeface="Calibri"/>
              <a:sym typeface="Calibri"/>
            </a:endParaRPr>
          </a:p>
          <a:p>
            <a:pPr marL="0" lvl="0" indent="0" algn="l" rtl="0">
              <a:spcBef>
                <a:spcPts val="0"/>
              </a:spcBef>
              <a:spcAft>
                <a:spcPts val="0"/>
              </a:spcAft>
              <a:buNone/>
            </a:pPr>
            <a:endParaRPr sz="1100">
              <a:highlight>
                <a:srgbClr val="FFFFFF"/>
              </a:highlight>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2"/>
          <p:cNvSpPr txBox="1">
            <a:spLocks noGrp="1"/>
          </p:cNvSpPr>
          <p:nvPr>
            <p:ph type="title"/>
          </p:nvPr>
        </p:nvSpPr>
        <p:spPr>
          <a:xfrm>
            <a:off x="972600" y="764075"/>
            <a:ext cx="10251600" cy="726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000">
                <a:latin typeface="Calibri"/>
                <a:ea typeface="Calibri"/>
                <a:cs typeface="Calibri"/>
                <a:sym typeface="Calibri"/>
              </a:rPr>
              <a:t>Risk Factors for DR</a:t>
            </a:r>
            <a:endParaRPr sz="3000">
              <a:latin typeface="Calibri"/>
              <a:ea typeface="Calibri"/>
              <a:cs typeface="Calibri"/>
              <a:sym typeface="Calibri"/>
            </a:endParaRPr>
          </a:p>
        </p:txBody>
      </p:sp>
      <p:sp>
        <p:nvSpPr>
          <p:cNvPr id="328" name="Google Shape;328;p42"/>
          <p:cNvSpPr txBox="1">
            <a:spLocks noGrp="1"/>
          </p:cNvSpPr>
          <p:nvPr>
            <p:ph type="body" idx="1"/>
          </p:nvPr>
        </p:nvSpPr>
        <p:spPr>
          <a:xfrm>
            <a:off x="972600" y="1751776"/>
            <a:ext cx="10251600" cy="5013000"/>
          </a:xfrm>
          <a:prstGeom prst="rect">
            <a:avLst/>
          </a:prstGeom>
        </p:spPr>
        <p:txBody>
          <a:bodyPr spcFirstLastPara="1" wrap="square" lIns="121900" tIns="121900" rIns="121900" bIns="121900" anchor="t" anchorCtr="0">
            <a:noAutofit/>
          </a:bodyPr>
          <a:lstStyle/>
          <a:p>
            <a:pPr marL="457200" lvl="0" indent="-381000" algn="just" rtl="0">
              <a:lnSpc>
                <a:spcPct val="100000"/>
              </a:lnSpc>
              <a:spcBef>
                <a:spcPts val="0"/>
              </a:spcBef>
              <a:spcAft>
                <a:spcPts val="0"/>
              </a:spcAft>
              <a:buClr>
                <a:srgbClr val="000000"/>
              </a:buClr>
              <a:buSzPts val="2400"/>
              <a:buFont typeface="Calibri"/>
              <a:buChar char="●"/>
            </a:pPr>
            <a:r>
              <a:rPr lang="en-US" sz="2400">
                <a:solidFill>
                  <a:srgbClr val="000000"/>
                </a:solidFill>
                <a:highlight>
                  <a:srgbClr val="FFFFFF"/>
                </a:highlight>
                <a:latin typeface="Calibri"/>
                <a:ea typeface="Calibri"/>
                <a:cs typeface="Calibri"/>
                <a:sym typeface="Calibri"/>
              </a:rPr>
              <a:t>Chronic hyperglycemia</a:t>
            </a:r>
            <a:endParaRPr sz="2400">
              <a:solidFill>
                <a:srgbClr val="000000"/>
              </a:solidFill>
              <a:highlight>
                <a:srgbClr val="FFFFFF"/>
              </a:highlight>
              <a:latin typeface="Calibri"/>
              <a:ea typeface="Calibri"/>
              <a:cs typeface="Calibri"/>
              <a:sym typeface="Calibri"/>
            </a:endParaRPr>
          </a:p>
          <a:p>
            <a:pPr marL="457200" lvl="0" indent="-381000" algn="just" rtl="0">
              <a:lnSpc>
                <a:spcPct val="100000"/>
              </a:lnSpc>
              <a:spcBef>
                <a:spcPts val="1000"/>
              </a:spcBef>
              <a:spcAft>
                <a:spcPts val="0"/>
              </a:spcAft>
              <a:buClr>
                <a:srgbClr val="000000"/>
              </a:buClr>
              <a:buSzPts val="2400"/>
              <a:buFont typeface="Calibri"/>
              <a:buChar char="●"/>
            </a:pPr>
            <a:r>
              <a:rPr lang="en-US" sz="2400">
                <a:solidFill>
                  <a:srgbClr val="000000"/>
                </a:solidFill>
                <a:highlight>
                  <a:srgbClr val="FFFFFF"/>
                </a:highlight>
                <a:latin typeface="Calibri"/>
                <a:ea typeface="Calibri"/>
                <a:cs typeface="Calibri"/>
                <a:sym typeface="Calibri"/>
              </a:rPr>
              <a:t>Hypertension</a:t>
            </a:r>
            <a:endParaRPr sz="2400">
              <a:solidFill>
                <a:srgbClr val="000000"/>
              </a:solidFill>
              <a:highlight>
                <a:srgbClr val="FFFFFF"/>
              </a:highlight>
              <a:latin typeface="Calibri"/>
              <a:ea typeface="Calibri"/>
              <a:cs typeface="Calibri"/>
              <a:sym typeface="Calibri"/>
            </a:endParaRPr>
          </a:p>
          <a:p>
            <a:pPr marL="457200" lvl="0" indent="-381000" algn="just" rtl="0">
              <a:lnSpc>
                <a:spcPct val="100000"/>
              </a:lnSpc>
              <a:spcBef>
                <a:spcPts val="1000"/>
              </a:spcBef>
              <a:spcAft>
                <a:spcPts val="0"/>
              </a:spcAft>
              <a:buClr>
                <a:srgbClr val="000000"/>
              </a:buClr>
              <a:buSzPts val="2400"/>
              <a:buFont typeface="Calibri"/>
              <a:buChar char="●"/>
            </a:pPr>
            <a:r>
              <a:rPr lang="en-US" sz="2400">
                <a:solidFill>
                  <a:srgbClr val="000000"/>
                </a:solidFill>
                <a:highlight>
                  <a:srgbClr val="FFFFFF"/>
                </a:highlight>
                <a:latin typeface="Calibri"/>
                <a:ea typeface="Calibri"/>
                <a:cs typeface="Calibri"/>
                <a:sym typeface="Calibri"/>
              </a:rPr>
              <a:t>Hyperlipidemia</a:t>
            </a:r>
            <a:endParaRPr sz="2400">
              <a:solidFill>
                <a:srgbClr val="000000"/>
              </a:solidFill>
              <a:highlight>
                <a:srgbClr val="FFFFFF"/>
              </a:highlight>
              <a:latin typeface="Calibri"/>
              <a:ea typeface="Calibri"/>
              <a:cs typeface="Calibri"/>
              <a:sym typeface="Calibri"/>
            </a:endParaRPr>
          </a:p>
          <a:p>
            <a:pPr marL="457200" lvl="0" indent="-381000" algn="just" rtl="0">
              <a:lnSpc>
                <a:spcPct val="100000"/>
              </a:lnSpc>
              <a:spcBef>
                <a:spcPts val="1000"/>
              </a:spcBef>
              <a:spcAft>
                <a:spcPts val="0"/>
              </a:spcAft>
              <a:buClr>
                <a:srgbClr val="000000"/>
              </a:buClr>
              <a:buSzPts val="2400"/>
              <a:buFont typeface="Calibri"/>
              <a:buChar char="●"/>
            </a:pPr>
            <a:r>
              <a:rPr lang="en-US" sz="2400">
                <a:solidFill>
                  <a:srgbClr val="000000"/>
                </a:solidFill>
                <a:highlight>
                  <a:srgbClr val="FFFFFF"/>
                </a:highlight>
                <a:latin typeface="Calibri"/>
                <a:ea typeface="Calibri"/>
                <a:cs typeface="Calibri"/>
                <a:sym typeface="Calibri"/>
              </a:rPr>
              <a:t>Pregnancy</a:t>
            </a:r>
            <a:endParaRPr sz="2400">
              <a:solidFill>
                <a:srgbClr val="000000"/>
              </a:solidFill>
              <a:highlight>
                <a:srgbClr val="FFFFFF"/>
              </a:highlight>
              <a:latin typeface="Calibri"/>
              <a:ea typeface="Calibri"/>
              <a:cs typeface="Calibri"/>
              <a:sym typeface="Calibri"/>
            </a:endParaRPr>
          </a:p>
          <a:p>
            <a:pPr marL="457200" lvl="0" indent="-381000" algn="just" rtl="0">
              <a:lnSpc>
                <a:spcPct val="100000"/>
              </a:lnSpc>
              <a:spcBef>
                <a:spcPts val="1000"/>
              </a:spcBef>
              <a:spcAft>
                <a:spcPts val="0"/>
              </a:spcAft>
              <a:buClr>
                <a:srgbClr val="000000"/>
              </a:buClr>
              <a:buSzPts val="2400"/>
              <a:buFont typeface="Calibri"/>
              <a:buChar char="●"/>
            </a:pPr>
            <a:r>
              <a:rPr lang="en-US" sz="2400">
                <a:solidFill>
                  <a:srgbClr val="000000"/>
                </a:solidFill>
                <a:highlight>
                  <a:srgbClr val="FFFFFF"/>
                </a:highlight>
                <a:latin typeface="Calibri"/>
                <a:ea typeface="Calibri"/>
                <a:cs typeface="Calibri"/>
                <a:sym typeface="Calibri"/>
              </a:rPr>
              <a:t>Small vessel complications like neuropathy and nephropathy</a:t>
            </a:r>
            <a:endParaRPr sz="2400">
              <a:solidFill>
                <a:srgbClr val="000000"/>
              </a:solidFill>
              <a:highlight>
                <a:srgbClr val="FFFFFF"/>
              </a:highlight>
              <a:latin typeface="Calibri"/>
              <a:ea typeface="Calibri"/>
              <a:cs typeface="Calibri"/>
              <a:sym typeface="Calibri"/>
            </a:endParaRPr>
          </a:p>
          <a:p>
            <a:pPr marL="457200" lvl="0" indent="-381000" algn="just" rtl="0">
              <a:lnSpc>
                <a:spcPct val="100000"/>
              </a:lnSpc>
              <a:spcBef>
                <a:spcPts val="1000"/>
              </a:spcBef>
              <a:spcAft>
                <a:spcPts val="0"/>
              </a:spcAft>
              <a:buClr>
                <a:srgbClr val="000000"/>
              </a:buClr>
              <a:buSzPts val="2400"/>
              <a:buFont typeface="Calibri"/>
              <a:buChar char="●"/>
            </a:pPr>
            <a:r>
              <a:rPr lang="en-US" sz="2400">
                <a:solidFill>
                  <a:srgbClr val="000000"/>
                </a:solidFill>
                <a:highlight>
                  <a:srgbClr val="FFFFFF"/>
                </a:highlight>
                <a:latin typeface="Calibri"/>
                <a:ea typeface="Calibri"/>
                <a:cs typeface="Calibri"/>
                <a:sym typeface="Calibri"/>
              </a:rPr>
              <a:t>Obesity</a:t>
            </a:r>
            <a:endParaRPr sz="2400">
              <a:solidFill>
                <a:srgbClr val="000000"/>
              </a:solidFill>
              <a:highlight>
                <a:srgbClr val="FFFFFF"/>
              </a:highlight>
              <a:latin typeface="Calibri"/>
              <a:ea typeface="Calibri"/>
              <a:cs typeface="Calibri"/>
              <a:sym typeface="Calibri"/>
            </a:endParaRPr>
          </a:p>
          <a:p>
            <a:pPr marL="457200" lvl="0" indent="-381000" algn="just" rtl="0">
              <a:lnSpc>
                <a:spcPct val="100000"/>
              </a:lnSpc>
              <a:spcBef>
                <a:spcPts val="1000"/>
              </a:spcBef>
              <a:spcAft>
                <a:spcPts val="0"/>
              </a:spcAft>
              <a:buClr>
                <a:srgbClr val="000000"/>
              </a:buClr>
              <a:buSzPts val="2400"/>
              <a:buFont typeface="Calibri"/>
              <a:buChar char="●"/>
            </a:pPr>
            <a:r>
              <a:rPr lang="en-US" sz="2400">
                <a:solidFill>
                  <a:srgbClr val="000000"/>
                </a:solidFill>
                <a:highlight>
                  <a:srgbClr val="FFFFFF"/>
                </a:highlight>
                <a:latin typeface="Calibri"/>
                <a:ea typeface="Calibri"/>
                <a:cs typeface="Calibri"/>
                <a:sym typeface="Calibri"/>
              </a:rPr>
              <a:t>Puberty in Type I diabetics </a:t>
            </a:r>
            <a:endParaRPr sz="2400">
              <a:solidFill>
                <a:srgbClr val="000000"/>
              </a:solidFill>
              <a:highlight>
                <a:srgbClr val="FFFFFF"/>
              </a:highlight>
              <a:latin typeface="Calibri"/>
              <a:ea typeface="Calibri"/>
              <a:cs typeface="Calibri"/>
              <a:sym typeface="Calibri"/>
            </a:endParaRPr>
          </a:p>
          <a:p>
            <a:pPr marL="0" lvl="0" indent="0" algn="just" rtl="0">
              <a:lnSpc>
                <a:spcPct val="100000"/>
              </a:lnSpc>
              <a:spcBef>
                <a:spcPts val="1000"/>
              </a:spcBef>
              <a:spcAft>
                <a:spcPts val="1000"/>
              </a:spcAft>
              <a:buNone/>
            </a:pPr>
            <a:endParaRPr sz="2400">
              <a:solidFill>
                <a:srgbClr val="000000"/>
              </a:solidFill>
              <a:highlight>
                <a:srgbClr val="FFFFFF"/>
              </a:highlight>
              <a:latin typeface="Calibri"/>
              <a:ea typeface="Calibri"/>
              <a:cs typeface="Calibri"/>
              <a:sym typeface="Calibri"/>
            </a:endParaRPr>
          </a:p>
        </p:txBody>
      </p:sp>
      <p:sp>
        <p:nvSpPr>
          <p:cNvPr id="329" name="Google Shape;329;p42"/>
          <p:cNvSpPr txBox="1"/>
          <p:nvPr/>
        </p:nvSpPr>
        <p:spPr>
          <a:xfrm>
            <a:off x="7220100" y="6546675"/>
            <a:ext cx="4971900" cy="370500"/>
          </a:xfrm>
          <a:prstGeom prst="rect">
            <a:avLst/>
          </a:prstGeom>
          <a:noFill/>
          <a:ln>
            <a:noFill/>
          </a:ln>
        </p:spPr>
        <p:txBody>
          <a:bodyPr spcFirstLastPara="1" wrap="square" lIns="91425" tIns="91425" rIns="91425" bIns="91425" anchor="t" anchorCtr="0">
            <a:noAutofit/>
          </a:bodyPr>
          <a:lstStyle/>
          <a:p>
            <a:pPr marL="0" lvl="0" indent="457200" algn="r" rtl="0">
              <a:lnSpc>
                <a:spcPct val="200000"/>
              </a:lnSpc>
              <a:spcBef>
                <a:spcPts val="0"/>
              </a:spcBef>
              <a:spcAft>
                <a:spcPts val="0"/>
              </a:spcAft>
              <a:buNone/>
            </a:pPr>
            <a:r>
              <a:rPr lang="en-US" sz="1100">
                <a:highlight>
                  <a:srgbClr val="FFFFFF"/>
                </a:highlight>
                <a:latin typeface="Calibri"/>
                <a:ea typeface="Calibri"/>
                <a:cs typeface="Calibri"/>
                <a:sym typeface="Calibri"/>
              </a:rPr>
              <a:t>(Fraser et al., 2019; Ogunyemi &amp; Kermah, 2015)</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3"/>
          <p:cNvSpPr txBox="1">
            <a:spLocks noGrp="1"/>
          </p:cNvSpPr>
          <p:nvPr>
            <p:ph type="title"/>
          </p:nvPr>
        </p:nvSpPr>
        <p:spPr>
          <a:xfrm>
            <a:off x="972600" y="726800"/>
            <a:ext cx="10251600" cy="782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000">
                <a:latin typeface="Calibri"/>
                <a:ea typeface="Calibri"/>
                <a:cs typeface="Calibri"/>
                <a:sym typeface="Calibri"/>
              </a:rPr>
              <a:t>Duration of Diabetes and DR</a:t>
            </a:r>
            <a:endParaRPr sz="3000">
              <a:latin typeface="Calibri"/>
              <a:ea typeface="Calibri"/>
              <a:cs typeface="Calibri"/>
              <a:sym typeface="Calibri"/>
            </a:endParaRPr>
          </a:p>
        </p:txBody>
      </p:sp>
      <p:pic>
        <p:nvPicPr>
          <p:cNvPr id="336" name="Google Shape;336;p43"/>
          <p:cNvPicPr preferRelativeResize="0"/>
          <p:nvPr/>
        </p:nvPicPr>
        <p:blipFill>
          <a:blip r:embed="rId3">
            <a:alphaModFix/>
          </a:blip>
          <a:stretch>
            <a:fillRect/>
          </a:stretch>
        </p:blipFill>
        <p:spPr>
          <a:xfrm>
            <a:off x="892225" y="1691200"/>
            <a:ext cx="10200501" cy="4957150"/>
          </a:xfrm>
          <a:prstGeom prst="rect">
            <a:avLst/>
          </a:prstGeom>
          <a:noFill/>
          <a:ln>
            <a:noFill/>
          </a:ln>
        </p:spPr>
      </p:pic>
      <p:sp>
        <p:nvSpPr>
          <p:cNvPr id="337" name="Google Shape;337;p43"/>
          <p:cNvSpPr txBox="1"/>
          <p:nvPr/>
        </p:nvSpPr>
        <p:spPr>
          <a:xfrm>
            <a:off x="9485650" y="6354825"/>
            <a:ext cx="2143200" cy="503100"/>
          </a:xfrm>
          <a:prstGeom prst="rect">
            <a:avLst/>
          </a:prstGeom>
          <a:noFill/>
          <a:ln>
            <a:noFill/>
          </a:ln>
        </p:spPr>
        <p:txBody>
          <a:bodyPr spcFirstLastPara="1" wrap="square" lIns="91425" tIns="91425" rIns="91425" bIns="91425" anchor="t" anchorCtr="0">
            <a:noAutofit/>
          </a:bodyPr>
          <a:lstStyle/>
          <a:p>
            <a:pPr marL="0" lvl="0" indent="0" algn="just" rtl="0">
              <a:lnSpc>
                <a:spcPct val="136363"/>
              </a:lnSpc>
              <a:spcBef>
                <a:spcPts val="900"/>
              </a:spcBef>
              <a:spcAft>
                <a:spcPts val="0"/>
              </a:spcAft>
              <a:buNone/>
            </a:pPr>
            <a:r>
              <a:rPr lang="en-US" sz="1200">
                <a:highlight>
                  <a:srgbClr val="FFFFFF"/>
                </a:highlight>
                <a:latin typeface="Calibri"/>
                <a:ea typeface="Calibri"/>
                <a:cs typeface="Calibri"/>
                <a:sym typeface="Calibri"/>
              </a:rPr>
              <a:t>(Gupta et al., 2013)</a:t>
            </a:r>
            <a:endParaRPr sz="1200">
              <a:highlight>
                <a:srgbClr val="FFFFFF"/>
              </a:highlight>
              <a:latin typeface="Calibri"/>
              <a:ea typeface="Calibri"/>
              <a:cs typeface="Calibri"/>
              <a:sym typeface="Calibri"/>
            </a:endParaRPr>
          </a:p>
          <a:p>
            <a:pPr marL="0" lvl="0" indent="0" algn="l" rtl="0">
              <a:spcBef>
                <a:spcPts val="900"/>
              </a:spcBef>
              <a:spcAft>
                <a:spcPts val="0"/>
              </a:spcAft>
              <a:buNone/>
            </a:pPr>
            <a:endParaRPr sz="12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2"/>
        <p:cNvGrpSpPr/>
        <p:nvPr/>
      </p:nvGrpSpPr>
      <p:grpSpPr>
        <a:xfrm>
          <a:off x="0" y="0"/>
          <a:ext cx="0" cy="0"/>
          <a:chOff x="0" y="0"/>
          <a:chExt cx="0" cy="0"/>
        </a:xfrm>
      </p:grpSpPr>
      <p:sp>
        <p:nvSpPr>
          <p:cNvPr id="343" name="Google Shape;343;p44"/>
          <p:cNvSpPr txBox="1">
            <a:spLocks noGrp="1"/>
          </p:cNvSpPr>
          <p:nvPr>
            <p:ph type="title"/>
          </p:nvPr>
        </p:nvSpPr>
        <p:spPr>
          <a:xfrm>
            <a:off x="970200" y="872425"/>
            <a:ext cx="10251600" cy="713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000">
                <a:latin typeface="Calibri"/>
                <a:ea typeface="Calibri"/>
                <a:cs typeface="Calibri"/>
                <a:sym typeface="Calibri"/>
              </a:rPr>
              <a:t>Pathophysiology of Diabetic Retinopathy</a:t>
            </a:r>
            <a:endParaRPr sz="3000">
              <a:latin typeface="Calibri"/>
              <a:ea typeface="Calibri"/>
              <a:cs typeface="Calibri"/>
              <a:sym typeface="Calibri"/>
            </a:endParaRPr>
          </a:p>
        </p:txBody>
      </p:sp>
      <p:sp>
        <p:nvSpPr>
          <p:cNvPr id="344" name="Google Shape;344;p44"/>
          <p:cNvSpPr txBox="1">
            <a:spLocks noGrp="1"/>
          </p:cNvSpPr>
          <p:nvPr>
            <p:ph type="body" idx="1"/>
          </p:nvPr>
        </p:nvSpPr>
        <p:spPr>
          <a:xfrm>
            <a:off x="970200" y="1921658"/>
            <a:ext cx="10251600" cy="301470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Characterized by vascular abnormalities in the retina</a:t>
            </a:r>
            <a:endParaRPr sz="2400">
              <a:solidFill>
                <a:srgbClr val="000000"/>
              </a:solidFill>
              <a:latin typeface="Calibri"/>
              <a:ea typeface="Calibri"/>
              <a:cs typeface="Calibri"/>
              <a:sym typeface="Calibri"/>
            </a:endParaRPr>
          </a:p>
          <a:p>
            <a:pPr marL="285750" lvl="0" indent="-2667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Two major changes in the retinal vessels</a:t>
            </a:r>
            <a:endParaRPr sz="2400">
              <a:solidFill>
                <a:srgbClr val="000000"/>
              </a:solidFill>
              <a:latin typeface="Calibri"/>
              <a:ea typeface="Calibri"/>
              <a:cs typeface="Calibri"/>
              <a:sym typeface="Calibri"/>
            </a:endParaRPr>
          </a:p>
          <a:p>
            <a:pPr marL="1219200" lvl="1" indent="-457200" algn="l" rtl="0">
              <a:lnSpc>
                <a:spcPct val="100000"/>
              </a:lnSpc>
              <a:spcBef>
                <a:spcPts val="5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Occlusion and ischemia, leading to neovascularization</a:t>
            </a:r>
            <a:endParaRPr sz="2400">
              <a:solidFill>
                <a:srgbClr val="000000"/>
              </a:solidFill>
              <a:latin typeface="Calibri"/>
              <a:ea typeface="Calibri"/>
              <a:cs typeface="Calibri"/>
              <a:sym typeface="Calibri"/>
            </a:endParaRPr>
          </a:p>
          <a:p>
            <a:pPr marL="1219200" lvl="1" indent="-4572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Abnormal permeability </a:t>
            </a:r>
            <a:endParaRPr sz="2400">
              <a:solidFill>
                <a:srgbClr val="000000"/>
              </a:solidFill>
              <a:latin typeface="Calibri"/>
              <a:ea typeface="Calibri"/>
              <a:cs typeface="Calibri"/>
              <a:sym typeface="Calibri"/>
            </a:endParaRPr>
          </a:p>
          <a:p>
            <a:pPr marL="228600" lvl="0" indent="-2286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Usually no symptoms until the late stages</a:t>
            </a:r>
            <a:endParaRPr sz="2400">
              <a:solidFill>
                <a:srgbClr val="000000"/>
              </a:solidFill>
              <a:latin typeface="Calibri"/>
              <a:ea typeface="Calibri"/>
              <a:cs typeface="Calibri"/>
              <a:sym typeface="Calibri"/>
            </a:endParaRPr>
          </a:p>
          <a:p>
            <a:pPr marL="1219200" lvl="1" indent="-4572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transient loss of vision, floaters, flashes of light, progressive loss of visual acuity, image distortion, defects in the visual field</a:t>
            </a:r>
            <a:endParaRPr sz="2400">
              <a:solidFill>
                <a:srgbClr val="000000"/>
              </a:solidFill>
              <a:latin typeface="Calibri"/>
              <a:ea typeface="Calibri"/>
              <a:cs typeface="Calibri"/>
              <a:sym typeface="Calibri"/>
            </a:endParaRPr>
          </a:p>
          <a:p>
            <a:pPr marL="228600" lvl="0" indent="-2286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Divided into two stages: proliferative (PDR) and non-proliferative (NPDR)</a:t>
            </a:r>
            <a:endParaRPr sz="2400">
              <a:solidFill>
                <a:srgbClr val="000000"/>
              </a:solidFill>
              <a:latin typeface="Calibri"/>
              <a:ea typeface="Calibri"/>
              <a:cs typeface="Calibri"/>
              <a:sym typeface="Calibri"/>
            </a:endParaRPr>
          </a:p>
          <a:p>
            <a:pPr marL="1219200" lvl="0" indent="0" algn="l" rtl="0">
              <a:lnSpc>
                <a:spcPct val="100000"/>
              </a:lnSpc>
              <a:spcBef>
                <a:spcPts val="1000"/>
              </a:spcBef>
              <a:spcAft>
                <a:spcPts val="1000"/>
              </a:spcAft>
              <a:buNone/>
            </a:pPr>
            <a:endParaRPr sz="2400">
              <a:solidFill>
                <a:srgbClr val="000000"/>
              </a:solidFill>
              <a:latin typeface="Calibri"/>
              <a:ea typeface="Calibri"/>
              <a:cs typeface="Calibri"/>
              <a:sym typeface="Calibri"/>
            </a:endParaRPr>
          </a:p>
        </p:txBody>
      </p:sp>
      <p:sp>
        <p:nvSpPr>
          <p:cNvPr id="345" name="Google Shape;345;p44"/>
          <p:cNvSpPr/>
          <p:nvPr/>
        </p:nvSpPr>
        <p:spPr>
          <a:xfrm>
            <a:off x="3717550" y="6517875"/>
            <a:ext cx="84744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latin typeface="Calibri"/>
                <a:ea typeface="Calibri"/>
                <a:cs typeface="Calibri"/>
                <a:sym typeface="Calibri"/>
              </a:rPr>
              <a:t>(</a:t>
            </a:r>
            <a:r>
              <a:rPr lang="en-US">
                <a:latin typeface="Calibri"/>
                <a:ea typeface="Calibri"/>
                <a:cs typeface="Calibri"/>
                <a:sym typeface="Calibri"/>
              </a:rPr>
              <a:t>American International Medical University, 2017; </a:t>
            </a:r>
            <a:r>
              <a:rPr lang="en-US">
                <a:highlight>
                  <a:srgbClr val="FFFFFF"/>
                </a:highlight>
                <a:latin typeface="Calibri"/>
                <a:ea typeface="Calibri"/>
                <a:cs typeface="Calibri"/>
                <a:sym typeface="Calibri"/>
              </a:rPr>
              <a:t>Fraser, &amp; D’Amico</a:t>
            </a:r>
            <a:r>
              <a:rPr lang="en-US" sz="1700">
                <a:latin typeface="Calibri"/>
                <a:ea typeface="Calibri"/>
                <a:cs typeface="Calibri"/>
                <a:sym typeface="Calibri"/>
              </a:rPr>
              <a:t>,</a:t>
            </a:r>
            <a:r>
              <a:rPr lang="en-US">
                <a:latin typeface="Calibri"/>
                <a:ea typeface="Calibri"/>
                <a:cs typeface="Calibri"/>
                <a:sym typeface="Calibri"/>
              </a:rPr>
              <a:t> </a:t>
            </a:r>
            <a:r>
              <a:rPr lang="en-US" b="0" i="0" u="none" strike="noStrike" cap="none">
                <a:latin typeface="Calibri"/>
                <a:ea typeface="Calibri"/>
                <a:cs typeface="Calibri"/>
                <a:sym typeface="Calibri"/>
              </a:rPr>
              <a:t>20</a:t>
            </a:r>
            <a:r>
              <a:rPr lang="en-US">
                <a:latin typeface="Calibri"/>
                <a:ea typeface="Calibri"/>
                <a:cs typeface="Calibri"/>
                <a:sym typeface="Calibri"/>
              </a:rPr>
              <a:t>18</a:t>
            </a:r>
            <a:r>
              <a:rPr lang="en-US" b="0" i="0" u="none" strike="noStrike" cap="none">
                <a:latin typeface="Calibri"/>
                <a:ea typeface="Calibri"/>
                <a:cs typeface="Calibri"/>
                <a:sym typeface="Calibri"/>
              </a:rPr>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972600" y="859000"/>
            <a:ext cx="10251600" cy="713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000">
                <a:latin typeface="Calibri"/>
                <a:ea typeface="Calibri"/>
                <a:cs typeface="Calibri"/>
                <a:sym typeface="Calibri"/>
              </a:rPr>
              <a:t>Background: Diabetes</a:t>
            </a:r>
            <a:endParaRPr sz="3000">
              <a:latin typeface="Calibri"/>
              <a:ea typeface="Calibri"/>
              <a:cs typeface="Calibri"/>
              <a:sym typeface="Calibri"/>
            </a:endParaRPr>
          </a:p>
        </p:txBody>
      </p:sp>
      <p:sp>
        <p:nvSpPr>
          <p:cNvPr id="123" name="Google Shape;123;p18"/>
          <p:cNvSpPr txBox="1">
            <a:spLocks noGrp="1"/>
          </p:cNvSpPr>
          <p:nvPr>
            <p:ph type="body" idx="1"/>
          </p:nvPr>
        </p:nvSpPr>
        <p:spPr>
          <a:xfrm>
            <a:off x="970200" y="1859233"/>
            <a:ext cx="10251600" cy="3014700"/>
          </a:xfrm>
          <a:prstGeom prst="rect">
            <a:avLst/>
          </a:prstGeom>
          <a:noFill/>
          <a:ln>
            <a:noFill/>
          </a:ln>
        </p:spPr>
        <p:txBody>
          <a:bodyPr spcFirstLastPara="1" wrap="square" lIns="91425" tIns="45700" rIns="91425" bIns="45700" anchor="t" anchorCtr="0">
            <a:noAutofit/>
          </a:bodyPr>
          <a:lstStyle/>
          <a:p>
            <a:pPr marL="457200" lvl="0" indent="-381000" algn="just" rtl="0">
              <a:lnSpc>
                <a:spcPct val="10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Diabetes is a debilitating chronic disease with significant medical and economic consequences</a:t>
            </a:r>
            <a:endParaRPr sz="2400">
              <a:solidFill>
                <a:srgbClr val="000000"/>
              </a:solidFill>
              <a:latin typeface="Calibri"/>
              <a:ea typeface="Calibri"/>
              <a:cs typeface="Calibri"/>
              <a:sym typeface="Calibri"/>
            </a:endParaRPr>
          </a:p>
          <a:p>
            <a:pPr marL="457200" lvl="0" indent="-381000" algn="just"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As of 2020, approximately 422 million people worldwide suffer from diabetes and these numbers are expected to increase to over 552 million by 2030</a:t>
            </a:r>
            <a:endParaRPr sz="2400">
              <a:solidFill>
                <a:srgbClr val="000000"/>
              </a:solidFill>
              <a:latin typeface="Calibri"/>
              <a:ea typeface="Calibri"/>
              <a:cs typeface="Calibri"/>
              <a:sym typeface="Calibri"/>
            </a:endParaRPr>
          </a:p>
          <a:p>
            <a:pPr marL="457200" lvl="0" indent="-381000" algn="just" rtl="0">
              <a:lnSpc>
                <a:spcPct val="100000"/>
              </a:lnSpc>
              <a:spcBef>
                <a:spcPts val="1000"/>
              </a:spcBef>
              <a:spcAft>
                <a:spcPts val="1000"/>
              </a:spcAft>
              <a:buClr>
                <a:srgbClr val="000000"/>
              </a:buClr>
              <a:buSzPts val="2400"/>
              <a:buFont typeface="Calibri"/>
              <a:buChar char="●"/>
            </a:pPr>
            <a:r>
              <a:rPr lang="en-US" sz="2400">
                <a:solidFill>
                  <a:srgbClr val="000000"/>
                </a:solidFill>
                <a:latin typeface="Calibri"/>
                <a:ea typeface="Calibri"/>
                <a:cs typeface="Calibri"/>
                <a:sym typeface="Calibri"/>
              </a:rPr>
              <a:t>The economic burden of diabetes and its complications is estimated to increase to $2.1 trillion by 2030</a:t>
            </a:r>
            <a:endParaRPr sz="2400">
              <a:solidFill>
                <a:srgbClr val="000000"/>
              </a:solidFill>
              <a:latin typeface="Calibri"/>
              <a:ea typeface="Calibri"/>
              <a:cs typeface="Calibri"/>
              <a:sym typeface="Calibri"/>
            </a:endParaRPr>
          </a:p>
        </p:txBody>
      </p:sp>
      <p:sp>
        <p:nvSpPr>
          <p:cNvPr id="124" name="Google Shape;124;p18"/>
          <p:cNvSpPr/>
          <p:nvPr/>
        </p:nvSpPr>
        <p:spPr>
          <a:xfrm>
            <a:off x="3717550" y="6517875"/>
            <a:ext cx="84744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latin typeface="Calibri"/>
                <a:ea typeface="Calibri"/>
                <a:cs typeface="Calibri"/>
                <a:sym typeface="Calibri"/>
              </a:rPr>
              <a:t>(Brommer et al., 2018; Karakaya, &amp; Hacisoftaoglu, 2020; World Health Organization, 2020)</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5"/>
          <p:cNvSpPr txBox="1">
            <a:spLocks noGrp="1"/>
          </p:cNvSpPr>
          <p:nvPr>
            <p:ph type="title"/>
          </p:nvPr>
        </p:nvSpPr>
        <p:spPr>
          <a:xfrm>
            <a:off x="970350" y="872425"/>
            <a:ext cx="102513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4000"/>
              <a:buFont typeface="Calibri"/>
              <a:buNone/>
            </a:pPr>
            <a:r>
              <a:rPr lang="en-US" sz="3000">
                <a:latin typeface="Calibri"/>
                <a:ea typeface="Calibri"/>
                <a:cs typeface="Calibri"/>
                <a:sym typeface="Calibri"/>
              </a:rPr>
              <a:t>NPDR</a:t>
            </a:r>
            <a:endParaRPr sz="3000">
              <a:latin typeface="Calibri"/>
              <a:ea typeface="Calibri"/>
              <a:cs typeface="Calibri"/>
              <a:sym typeface="Calibri"/>
            </a:endParaRPr>
          </a:p>
        </p:txBody>
      </p:sp>
      <p:sp>
        <p:nvSpPr>
          <p:cNvPr id="352" name="Google Shape;352;p45"/>
          <p:cNvSpPr txBox="1">
            <a:spLocks noGrp="1"/>
          </p:cNvSpPr>
          <p:nvPr>
            <p:ph type="body" idx="1"/>
          </p:nvPr>
        </p:nvSpPr>
        <p:spPr>
          <a:xfrm>
            <a:off x="970359" y="1805533"/>
            <a:ext cx="5032500" cy="3014700"/>
          </a:xfrm>
          <a:prstGeom prst="rect">
            <a:avLst/>
          </a:prstGeom>
        </p:spPr>
        <p:txBody>
          <a:bodyPr spcFirstLastPara="1" wrap="square" lIns="121900" tIns="121900" rIns="121900" bIns="121900" anchor="t" anchorCtr="0">
            <a:noAutofit/>
          </a:bodyPr>
          <a:lstStyle/>
          <a:p>
            <a:pPr marL="228600" lvl="0" indent="-254000" algn="l" rtl="0">
              <a:lnSpc>
                <a:spcPct val="10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More common</a:t>
            </a:r>
            <a:endParaRPr sz="2400">
              <a:solidFill>
                <a:srgbClr val="000000"/>
              </a:solidFill>
              <a:latin typeface="Calibri"/>
              <a:ea typeface="Calibri"/>
              <a:cs typeface="Calibri"/>
              <a:sym typeface="Calibri"/>
            </a:endParaRPr>
          </a:p>
          <a:p>
            <a:pPr marL="228600" lvl="0" indent="-2540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Early stages</a:t>
            </a:r>
            <a:endParaRPr sz="2400">
              <a:solidFill>
                <a:srgbClr val="000000"/>
              </a:solidFill>
              <a:latin typeface="Calibri"/>
              <a:ea typeface="Calibri"/>
              <a:cs typeface="Calibri"/>
              <a:sym typeface="Calibri"/>
            </a:endParaRPr>
          </a:p>
          <a:p>
            <a:pPr marL="228600" lvl="0" indent="-2540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Mild symptoms or none at all</a:t>
            </a:r>
            <a:endParaRPr sz="2400">
              <a:solidFill>
                <a:srgbClr val="000000"/>
              </a:solidFill>
              <a:latin typeface="Calibri"/>
              <a:ea typeface="Calibri"/>
              <a:cs typeface="Calibri"/>
              <a:sym typeface="Calibri"/>
            </a:endParaRPr>
          </a:p>
          <a:p>
            <a:pPr marL="228600" lvl="0" indent="-2540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Tissue death of nerve fibers</a:t>
            </a:r>
            <a:endParaRPr sz="2400">
              <a:solidFill>
                <a:srgbClr val="000000"/>
              </a:solidFill>
              <a:latin typeface="Calibri"/>
              <a:ea typeface="Calibri"/>
              <a:cs typeface="Calibri"/>
              <a:sym typeface="Calibri"/>
            </a:endParaRPr>
          </a:p>
          <a:p>
            <a:pPr marL="228600" lvl="0" indent="-2540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Intraretinal hemorrhages</a:t>
            </a:r>
            <a:endParaRPr sz="2400">
              <a:solidFill>
                <a:srgbClr val="000000"/>
              </a:solidFill>
              <a:latin typeface="Calibri"/>
              <a:ea typeface="Calibri"/>
              <a:cs typeface="Calibri"/>
              <a:sym typeface="Calibri"/>
            </a:endParaRPr>
          </a:p>
          <a:p>
            <a:pPr marL="228600" lvl="0" indent="-2540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Vessel occlusions</a:t>
            </a:r>
            <a:endParaRPr sz="2400">
              <a:solidFill>
                <a:srgbClr val="000000"/>
              </a:solidFill>
              <a:latin typeface="Calibri"/>
              <a:ea typeface="Calibri"/>
              <a:cs typeface="Calibri"/>
              <a:sym typeface="Calibri"/>
            </a:endParaRPr>
          </a:p>
          <a:p>
            <a:pPr marL="228600" lvl="0" indent="-2540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Microaneurysms</a:t>
            </a:r>
            <a:endParaRPr sz="2400">
              <a:solidFill>
                <a:srgbClr val="000000"/>
              </a:solidFill>
              <a:latin typeface="Calibri"/>
              <a:ea typeface="Calibri"/>
              <a:cs typeface="Calibri"/>
              <a:sym typeface="Calibri"/>
            </a:endParaRPr>
          </a:p>
          <a:p>
            <a:pPr marL="228600" lvl="0" indent="-2540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Dilated or twisted vessels</a:t>
            </a:r>
            <a:endParaRPr sz="2400">
              <a:solidFill>
                <a:srgbClr val="000000"/>
              </a:solidFill>
              <a:latin typeface="Calibri"/>
              <a:ea typeface="Calibri"/>
              <a:cs typeface="Calibri"/>
              <a:sym typeface="Calibri"/>
            </a:endParaRPr>
          </a:p>
          <a:p>
            <a:pPr marL="228600" lvl="0" indent="-254000" algn="l" rtl="0">
              <a:lnSpc>
                <a:spcPct val="100000"/>
              </a:lnSpc>
              <a:spcBef>
                <a:spcPts val="1000"/>
              </a:spcBef>
              <a:spcAft>
                <a:spcPts val="1000"/>
              </a:spcAft>
              <a:buClr>
                <a:srgbClr val="000000"/>
              </a:buClr>
              <a:buSzPts val="2400"/>
              <a:buFont typeface="Calibri"/>
              <a:buChar char="●"/>
            </a:pPr>
            <a:r>
              <a:rPr lang="en-US" sz="2400">
                <a:solidFill>
                  <a:srgbClr val="000000"/>
                </a:solidFill>
                <a:latin typeface="Calibri"/>
                <a:ea typeface="Calibri"/>
                <a:cs typeface="Calibri"/>
                <a:sym typeface="Calibri"/>
              </a:rPr>
              <a:t>Vision loss at this stage usually due to macular edema</a:t>
            </a:r>
            <a:endParaRPr sz="2400">
              <a:solidFill>
                <a:srgbClr val="000000"/>
              </a:solidFill>
              <a:latin typeface="Calibri"/>
              <a:ea typeface="Calibri"/>
              <a:cs typeface="Calibri"/>
              <a:sym typeface="Calibri"/>
            </a:endParaRPr>
          </a:p>
        </p:txBody>
      </p:sp>
      <p:sp>
        <p:nvSpPr>
          <p:cNvPr id="353" name="Google Shape;353;p45"/>
          <p:cNvSpPr txBox="1">
            <a:spLocks noGrp="1"/>
          </p:cNvSpPr>
          <p:nvPr>
            <p:ph type="body" idx="2"/>
          </p:nvPr>
        </p:nvSpPr>
        <p:spPr>
          <a:xfrm>
            <a:off x="6191471" y="2771833"/>
            <a:ext cx="5032500" cy="30147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endParaRPr/>
          </a:p>
        </p:txBody>
      </p:sp>
      <p:pic>
        <p:nvPicPr>
          <p:cNvPr id="354" name="Google Shape;354;p45"/>
          <p:cNvPicPr preferRelativeResize="0"/>
          <p:nvPr/>
        </p:nvPicPr>
        <p:blipFill rotWithShape="1">
          <a:blip r:embed="rId3">
            <a:alphaModFix/>
          </a:blip>
          <a:srcRect l="896" r="10388"/>
          <a:stretch/>
        </p:blipFill>
        <p:spPr>
          <a:xfrm>
            <a:off x="5977788" y="799352"/>
            <a:ext cx="5425410" cy="5259296"/>
          </a:xfrm>
          <a:prstGeom prst="rect">
            <a:avLst/>
          </a:prstGeom>
          <a:noFill/>
          <a:ln>
            <a:noFill/>
          </a:ln>
        </p:spPr>
      </p:pic>
      <p:sp>
        <p:nvSpPr>
          <p:cNvPr id="355" name="Google Shape;355;p45"/>
          <p:cNvSpPr/>
          <p:nvPr/>
        </p:nvSpPr>
        <p:spPr>
          <a:xfrm>
            <a:off x="7680605" y="6058648"/>
            <a:ext cx="25203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a:solidFill>
                  <a:srgbClr val="000000"/>
                </a:solidFill>
                <a:latin typeface="Arial"/>
                <a:ea typeface="Arial"/>
                <a:cs typeface="Arial"/>
                <a:sym typeface="Arial"/>
              </a:rPr>
              <a:t>NPDR with microaneurysms and exudate</a:t>
            </a:r>
            <a:endParaRPr sz="1000">
              <a:solidFill>
                <a:schemeClr val="dk1"/>
              </a:solidFill>
              <a:latin typeface="Calibri"/>
              <a:ea typeface="Calibri"/>
              <a:cs typeface="Calibri"/>
              <a:sym typeface="Calibri"/>
            </a:endParaRPr>
          </a:p>
        </p:txBody>
      </p:sp>
      <p:sp>
        <p:nvSpPr>
          <p:cNvPr id="356" name="Google Shape;356;p45"/>
          <p:cNvSpPr/>
          <p:nvPr/>
        </p:nvSpPr>
        <p:spPr>
          <a:xfrm>
            <a:off x="3717550" y="6517875"/>
            <a:ext cx="84744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latin typeface="Calibri"/>
                <a:ea typeface="Calibri"/>
                <a:cs typeface="Calibri"/>
                <a:sym typeface="Calibri"/>
              </a:rPr>
              <a:t>(</a:t>
            </a:r>
            <a:r>
              <a:rPr lang="en-US">
                <a:highlight>
                  <a:srgbClr val="FFFFFF"/>
                </a:highlight>
                <a:latin typeface="Calibri"/>
                <a:ea typeface="Calibri"/>
                <a:cs typeface="Calibri"/>
                <a:sym typeface="Calibri"/>
              </a:rPr>
              <a:t>Fraser, &amp; D’Amico</a:t>
            </a:r>
            <a:r>
              <a:rPr lang="en-US" sz="1700">
                <a:latin typeface="Calibri"/>
                <a:ea typeface="Calibri"/>
                <a:cs typeface="Calibri"/>
                <a:sym typeface="Calibri"/>
              </a:rPr>
              <a:t>,</a:t>
            </a:r>
            <a:r>
              <a:rPr lang="en-US">
                <a:latin typeface="Calibri"/>
                <a:ea typeface="Calibri"/>
                <a:cs typeface="Calibri"/>
                <a:sym typeface="Calibri"/>
              </a:rPr>
              <a:t> </a:t>
            </a:r>
            <a:r>
              <a:rPr lang="en-US" b="0" i="0" u="none" strike="noStrike" cap="none">
                <a:latin typeface="Calibri"/>
                <a:ea typeface="Calibri"/>
                <a:cs typeface="Calibri"/>
                <a:sym typeface="Calibri"/>
              </a:rPr>
              <a:t>20</a:t>
            </a:r>
            <a:r>
              <a:rPr lang="en-US">
                <a:latin typeface="Calibri"/>
                <a:ea typeface="Calibri"/>
                <a:cs typeface="Calibri"/>
                <a:sym typeface="Calibri"/>
              </a:rPr>
              <a:t>18</a:t>
            </a:r>
            <a:r>
              <a:rPr lang="en-US" b="0" i="0" u="none" strike="noStrike" cap="none">
                <a:latin typeface="Calibri"/>
                <a:ea typeface="Calibri"/>
                <a:cs typeface="Calibri"/>
                <a:sym typeface="Calibri"/>
              </a:rPr>
              <a: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6"/>
          <p:cNvSpPr txBox="1">
            <a:spLocks noGrp="1"/>
          </p:cNvSpPr>
          <p:nvPr>
            <p:ph type="title"/>
          </p:nvPr>
        </p:nvSpPr>
        <p:spPr>
          <a:xfrm>
            <a:off x="970350" y="859000"/>
            <a:ext cx="102513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4800"/>
              <a:buFont typeface="Calibri"/>
              <a:buNone/>
            </a:pPr>
            <a:r>
              <a:rPr lang="en-US" sz="3000">
                <a:latin typeface="Calibri"/>
                <a:ea typeface="Calibri"/>
                <a:cs typeface="Calibri"/>
                <a:sym typeface="Calibri"/>
              </a:rPr>
              <a:t>PDR</a:t>
            </a:r>
            <a:endParaRPr sz="3000">
              <a:latin typeface="Calibri"/>
              <a:ea typeface="Calibri"/>
              <a:cs typeface="Calibri"/>
              <a:sym typeface="Calibri"/>
            </a:endParaRPr>
          </a:p>
        </p:txBody>
      </p:sp>
      <p:sp>
        <p:nvSpPr>
          <p:cNvPr id="363" name="Google Shape;363;p46"/>
          <p:cNvSpPr txBox="1">
            <a:spLocks noGrp="1"/>
          </p:cNvSpPr>
          <p:nvPr>
            <p:ph type="body" idx="1"/>
          </p:nvPr>
        </p:nvSpPr>
        <p:spPr>
          <a:xfrm>
            <a:off x="970359" y="1698183"/>
            <a:ext cx="5032500" cy="3014700"/>
          </a:xfrm>
          <a:prstGeom prst="rect">
            <a:avLst/>
          </a:prstGeom>
        </p:spPr>
        <p:txBody>
          <a:bodyPr spcFirstLastPara="1" wrap="square" lIns="121900" tIns="121900" rIns="121900" bIns="121900" anchor="t" anchorCtr="0">
            <a:noAutofit/>
          </a:bodyPr>
          <a:lstStyle/>
          <a:p>
            <a:pPr marL="228600" lvl="0" indent="-266700" algn="l" rtl="0">
              <a:lnSpc>
                <a:spcPct val="100000"/>
              </a:lnSpc>
              <a:spcBef>
                <a:spcPts val="0"/>
              </a:spcBef>
              <a:spcAft>
                <a:spcPts val="0"/>
              </a:spcAft>
              <a:buClr>
                <a:srgbClr val="000000"/>
              </a:buClr>
              <a:buSzPts val="2300"/>
              <a:buFont typeface="Calibri"/>
              <a:buChar char="●"/>
            </a:pPr>
            <a:r>
              <a:rPr lang="en-US" sz="2300">
                <a:solidFill>
                  <a:srgbClr val="000000"/>
                </a:solidFill>
                <a:latin typeface="Calibri"/>
                <a:ea typeface="Calibri"/>
                <a:cs typeface="Calibri"/>
                <a:sym typeface="Calibri"/>
              </a:rPr>
              <a:t>Neovascularization of retinal vessels, disc, or both</a:t>
            </a:r>
            <a:endParaRPr sz="2300">
              <a:solidFill>
                <a:srgbClr val="000000"/>
              </a:solidFill>
              <a:latin typeface="Calibri"/>
              <a:ea typeface="Calibri"/>
              <a:cs typeface="Calibri"/>
              <a:sym typeface="Calibri"/>
            </a:endParaRPr>
          </a:p>
          <a:p>
            <a:pPr marL="228600" lvl="0" indent="-266700" algn="l" rtl="0">
              <a:lnSpc>
                <a:spcPct val="100000"/>
              </a:lnSpc>
              <a:spcBef>
                <a:spcPts val="1000"/>
              </a:spcBef>
              <a:spcAft>
                <a:spcPts val="0"/>
              </a:spcAft>
              <a:buClr>
                <a:srgbClr val="000000"/>
              </a:buClr>
              <a:buSzPts val="2300"/>
              <a:buFont typeface="Calibri"/>
              <a:buChar char="●"/>
            </a:pPr>
            <a:r>
              <a:rPr lang="en-US" sz="2300">
                <a:solidFill>
                  <a:srgbClr val="000000"/>
                </a:solidFill>
                <a:latin typeface="Calibri"/>
                <a:ea typeface="Calibri"/>
                <a:cs typeface="Calibri"/>
                <a:sym typeface="Calibri"/>
              </a:rPr>
              <a:t>Preretinal hemorrhage</a:t>
            </a:r>
            <a:endParaRPr sz="2300">
              <a:solidFill>
                <a:srgbClr val="000000"/>
              </a:solidFill>
              <a:latin typeface="Calibri"/>
              <a:ea typeface="Calibri"/>
              <a:cs typeface="Calibri"/>
              <a:sym typeface="Calibri"/>
            </a:endParaRPr>
          </a:p>
          <a:p>
            <a:pPr marL="228600" lvl="0" indent="-266700" algn="l" rtl="0">
              <a:lnSpc>
                <a:spcPct val="100000"/>
              </a:lnSpc>
              <a:spcBef>
                <a:spcPts val="1000"/>
              </a:spcBef>
              <a:spcAft>
                <a:spcPts val="0"/>
              </a:spcAft>
              <a:buClr>
                <a:srgbClr val="000000"/>
              </a:buClr>
              <a:buSzPts val="2300"/>
              <a:buFont typeface="Calibri"/>
              <a:buChar char="●"/>
            </a:pPr>
            <a:r>
              <a:rPr lang="en-US" sz="2300">
                <a:solidFill>
                  <a:srgbClr val="000000"/>
                </a:solidFill>
                <a:latin typeface="Calibri"/>
                <a:ea typeface="Calibri"/>
                <a:cs typeface="Calibri"/>
                <a:sym typeface="Calibri"/>
              </a:rPr>
              <a:t>Vitreous hemorrhage</a:t>
            </a:r>
            <a:endParaRPr sz="2300">
              <a:solidFill>
                <a:srgbClr val="000000"/>
              </a:solidFill>
              <a:latin typeface="Calibri"/>
              <a:ea typeface="Calibri"/>
              <a:cs typeface="Calibri"/>
              <a:sym typeface="Calibri"/>
            </a:endParaRPr>
          </a:p>
          <a:p>
            <a:pPr marL="228600" lvl="0" indent="-266700" algn="l" rtl="0">
              <a:lnSpc>
                <a:spcPct val="100000"/>
              </a:lnSpc>
              <a:spcBef>
                <a:spcPts val="1000"/>
              </a:spcBef>
              <a:spcAft>
                <a:spcPts val="0"/>
              </a:spcAft>
              <a:buClr>
                <a:srgbClr val="000000"/>
              </a:buClr>
              <a:buSzPts val="2300"/>
              <a:buFont typeface="Calibri"/>
              <a:buChar char="●"/>
            </a:pPr>
            <a:r>
              <a:rPr lang="en-US" sz="2300">
                <a:solidFill>
                  <a:srgbClr val="000000"/>
                </a:solidFill>
                <a:latin typeface="Calibri"/>
                <a:ea typeface="Calibri"/>
                <a:cs typeface="Calibri"/>
                <a:sym typeface="Calibri"/>
              </a:rPr>
              <a:t>Vitreous fibrosis</a:t>
            </a:r>
            <a:endParaRPr sz="2300">
              <a:solidFill>
                <a:srgbClr val="000000"/>
              </a:solidFill>
              <a:latin typeface="Calibri"/>
              <a:ea typeface="Calibri"/>
              <a:cs typeface="Calibri"/>
              <a:sym typeface="Calibri"/>
            </a:endParaRPr>
          </a:p>
          <a:p>
            <a:pPr marL="228600" lvl="0" indent="-266700" algn="l" rtl="0">
              <a:lnSpc>
                <a:spcPct val="100000"/>
              </a:lnSpc>
              <a:spcBef>
                <a:spcPts val="1000"/>
              </a:spcBef>
              <a:spcAft>
                <a:spcPts val="0"/>
              </a:spcAft>
              <a:buClr>
                <a:srgbClr val="000000"/>
              </a:buClr>
              <a:buSzPts val="2300"/>
              <a:buFont typeface="Calibri"/>
              <a:buChar char="●"/>
            </a:pPr>
            <a:r>
              <a:rPr lang="en-US" sz="2300">
                <a:solidFill>
                  <a:srgbClr val="000000"/>
                </a:solidFill>
                <a:latin typeface="Calibri"/>
                <a:ea typeface="Calibri"/>
                <a:cs typeface="Calibri"/>
                <a:sym typeface="Calibri"/>
              </a:rPr>
              <a:t>Retinal detachment</a:t>
            </a:r>
            <a:endParaRPr sz="2300">
              <a:solidFill>
                <a:srgbClr val="000000"/>
              </a:solidFill>
              <a:latin typeface="Calibri"/>
              <a:ea typeface="Calibri"/>
              <a:cs typeface="Calibri"/>
              <a:sym typeface="Calibri"/>
            </a:endParaRPr>
          </a:p>
          <a:p>
            <a:pPr marL="228600" lvl="0" indent="-266700" algn="l" rtl="0">
              <a:lnSpc>
                <a:spcPct val="100000"/>
              </a:lnSpc>
              <a:spcBef>
                <a:spcPts val="1000"/>
              </a:spcBef>
              <a:spcAft>
                <a:spcPts val="0"/>
              </a:spcAft>
              <a:buClr>
                <a:srgbClr val="000000"/>
              </a:buClr>
              <a:buSzPts val="2300"/>
              <a:buFont typeface="Calibri"/>
              <a:buChar char="●"/>
            </a:pPr>
            <a:r>
              <a:rPr lang="en-US" sz="2300">
                <a:solidFill>
                  <a:srgbClr val="000000"/>
                </a:solidFill>
                <a:latin typeface="Calibri"/>
                <a:ea typeface="Calibri"/>
                <a:cs typeface="Calibri"/>
                <a:sym typeface="Calibri"/>
              </a:rPr>
              <a:t>Vision loss at this stage usually due to leakage of blood into the retina, can be transient</a:t>
            </a:r>
            <a:endParaRPr sz="2300">
              <a:solidFill>
                <a:srgbClr val="000000"/>
              </a:solidFill>
              <a:latin typeface="Calibri"/>
              <a:ea typeface="Calibri"/>
              <a:cs typeface="Calibri"/>
              <a:sym typeface="Calibri"/>
            </a:endParaRPr>
          </a:p>
          <a:p>
            <a:pPr marL="228600" lvl="0" indent="-266700" algn="l" rtl="0">
              <a:lnSpc>
                <a:spcPct val="100000"/>
              </a:lnSpc>
              <a:spcBef>
                <a:spcPts val="1000"/>
              </a:spcBef>
              <a:spcAft>
                <a:spcPts val="1000"/>
              </a:spcAft>
              <a:buClr>
                <a:srgbClr val="000000"/>
              </a:buClr>
              <a:buSzPts val="2300"/>
              <a:buFont typeface="Calibri"/>
              <a:buChar char="●"/>
            </a:pPr>
            <a:r>
              <a:rPr lang="en-US" sz="2300">
                <a:solidFill>
                  <a:srgbClr val="000000"/>
                </a:solidFill>
                <a:latin typeface="Calibri"/>
                <a:ea typeface="Calibri"/>
                <a:cs typeface="Calibri"/>
                <a:sym typeface="Calibri"/>
              </a:rPr>
              <a:t>Permanent vision loss at this stage usually caused by retinal detachment and/or macular edema</a:t>
            </a:r>
            <a:endParaRPr sz="2300">
              <a:solidFill>
                <a:srgbClr val="000000"/>
              </a:solidFill>
              <a:latin typeface="Calibri"/>
              <a:ea typeface="Calibri"/>
              <a:cs typeface="Calibri"/>
              <a:sym typeface="Calibri"/>
            </a:endParaRPr>
          </a:p>
        </p:txBody>
      </p:sp>
      <p:pic>
        <p:nvPicPr>
          <p:cNvPr id="364" name="Google Shape;364;p46" descr="Figure 11. Left: moderate vitreous hemorrhage; vision = 20/150."/>
          <p:cNvPicPr preferRelativeResize="0"/>
          <p:nvPr/>
        </p:nvPicPr>
        <p:blipFill rotWithShape="1">
          <a:blip r:embed="rId3">
            <a:alphaModFix/>
          </a:blip>
          <a:srcRect/>
          <a:stretch/>
        </p:blipFill>
        <p:spPr>
          <a:xfrm>
            <a:off x="6164677" y="2962117"/>
            <a:ext cx="5837646" cy="2043176"/>
          </a:xfrm>
          <a:prstGeom prst="rect">
            <a:avLst/>
          </a:prstGeom>
          <a:noFill/>
          <a:ln>
            <a:noFill/>
          </a:ln>
        </p:spPr>
      </p:pic>
      <p:sp>
        <p:nvSpPr>
          <p:cNvPr id="365" name="Google Shape;365;p46"/>
          <p:cNvSpPr/>
          <p:nvPr/>
        </p:nvSpPr>
        <p:spPr>
          <a:xfrm>
            <a:off x="6164676" y="5005300"/>
            <a:ext cx="5837700" cy="24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latin typeface="Calibri"/>
                <a:ea typeface="Calibri"/>
                <a:cs typeface="Calibri"/>
                <a:sym typeface="Calibri"/>
              </a:rPr>
              <a:t>Left: moderate vitreous hemorrhage, Right: 1 year later after spontaneous clearing of the hemorrhage</a:t>
            </a:r>
            <a:endParaRPr/>
          </a:p>
        </p:txBody>
      </p:sp>
      <p:sp>
        <p:nvSpPr>
          <p:cNvPr id="366" name="Google Shape;366;p46"/>
          <p:cNvSpPr/>
          <p:nvPr/>
        </p:nvSpPr>
        <p:spPr>
          <a:xfrm>
            <a:off x="3717550" y="6517875"/>
            <a:ext cx="84744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latin typeface="Calibri"/>
                <a:ea typeface="Calibri"/>
                <a:cs typeface="Calibri"/>
                <a:sym typeface="Calibri"/>
              </a:rPr>
              <a:t>(</a:t>
            </a:r>
            <a:r>
              <a:rPr lang="en-US">
                <a:highlight>
                  <a:srgbClr val="FFFFFF"/>
                </a:highlight>
                <a:latin typeface="Calibri"/>
                <a:ea typeface="Calibri"/>
                <a:cs typeface="Calibri"/>
                <a:sym typeface="Calibri"/>
              </a:rPr>
              <a:t>Fraser, &amp; D’Amico</a:t>
            </a:r>
            <a:r>
              <a:rPr lang="en-US" sz="1700">
                <a:latin typeface="Calibri"/>
                <a:ea typeface="Calibri"/>
                <a:cs typeface="Calibri"/>
                <a:sym typeface="Calibri"/>
              </a:rPr>
              <a:t>,</a:t>
            </a:r>
            <a:r>
              <a:rPr lang="en-US">
                <a:latin typeface="Calibri"/>
                <a:ea typeface="Calibri"/>
                <a:cs typeface="Calibri"/>
                <a:sym typeface="Calibri"/>
              </a:rPr>
              <a:t> </a:t>
            </a:r>
            <a:r>
              <a:rPr lang="en-US" b="0" i="0" u="none" strike="noStrike" cap="none">
                <a:latin typeface="Calibri"/>
                <a:ea typeface="Calibri"/>
                <a:cs typeface="Calibri"/>
                <a:sym typeface="Calibri"/>
              </a:rPr>
              <a:t>20</a:t>
            </a:r>
            <a:r>
              <a:rPr lang="en-US">
                <a:latin typeface="Calibri"/>
                <a:ea typeface="Calibri"/>
                <a:cs typeface="Calibri"/>
                <a:sym typeface="Calibri"/>
              </a:rPr>
              <a:t>18</a:t>
            </a:r>
            <a:r>
              <a:rPr lang="en-US" b="0" i="0" u="none" strike="noStrike" cap="none">
                <a:latin typeface="Calibri"/>
                <a:ea typeface="Calibri"/>
                <a:cs typeface="Calibri"/>
                <a:sym typeface="Calibri"/>
              </a:rPr>
              <a: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7"/>
          <p:cNvSpPr txBox="1">
            <a:spLocks noGrp="1"/>
          </p:cNvSpPr>
          <p:nvPr>
            <p:ph type="title"/>
          </p:nvPr>
        </p:nvSpPr>
        <p:spPr>
          <a:xfrm>
            <a:off x="970350" y="885850"/>
            <a:ext cx="102513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4400"/>
              <a:buFont typeface="Calibri"/>
              <a:buNone/>
            </a:pPr>
            <a:r>
              <a:rPr lang="en-US" sz="3000">
                <a:solidFill>
                  <a:srgbClr val="000000"/>
                </a:solidFill>
                <a:latin typeface="Calibri"/>
                <a:ea typeface="Calibri"/>
                <a:cs typeface="Calibri"/>
                <a:sym typeface="Calibri"/>
              </a:rPr>
              <a:t>Severity Classification</a:t>
            </a:r>
            <a:endParaRPr sz="3000">
              <a:latin typeface="Calibri"/>
              <a:ea typeface="Calibri"/>
              <a:cs typeface="Calibri"/>
              <a:sym typeface="Calibri"/>
            </a:endParaRPr>
          </a:p>
        </p:txBody>
      </p:sp>
      <p:sp>
        <p:nvSpPr>
          <p:cNvPr id="373" name="Google Shape;373;p47"/>
          <p:cNvSpPr txBox="1">
            <a:spLocks noGrp="1"/>
          </p:cNvSpPr>
          <p:nvPr>
            <p:ph type="body" idx="1"/>
          </p:nvPr>
        </p:nvSpPr>
        <p:spPr>
          <a:xfrm>
            <a:off x="970234" y="1921658"/>
            <a:ext cx="5032500" cy="3014700"/>
          </a:xfrm>
          <a:prstGeom prst="rect">
            <a:avLst/>
          </a:prstGeom>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None/>
            </a:pPr>
            <a:r>
              <a:rPr lang="en-US" sz="2400" b="1">
                <a:solidFill>
                  <a:srgbClr val="000000"/>
                </a:solidFill>
                <a:latin typeface="Calibri"/>
                <a:ea typeface="Calibri"/>
                <a:cs typeface="Calibri"/>
                <a:sym typeface="Calibri"/>
              </a:rPr>
              <a:t>NDPR</a:t>
            </a:r>
            <a:endParaRPr sz="2400" b="1">
              <a:solidFill>
                <a:srgbClr val="000000"/>
              </a:solidFill>
              <a:latin typeface="Calibri"/>
              <a:ea typeface="Calibri"/>
              <a:cs typeface="Calibri"/>
              <a:sym typeface="Calibri"/>
            </a:endParaRPr>
          </a:p>
          <a:p>
            <a:pPr marL="228600" lvl="1" indent="-22225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Mild</a:t>
            </a:r>
            <a:endParaRPr sz="2400">
              <a:solidFill>
                <a:srgbClr val="000000"/>
              </a:solidFill>
              <a:latin typeface="Calibri"/>
              <a:ea typeface="Calibri"/>
              <a:cs typeface="Calibri"/>
              <a:sym typeface="Calibri"/>
            </a:endParaRPr>
          </a:p>
          <a:p>
            <a:pPr marL="228600" lvl="1" indent="-22225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Moderate</a:t>
            </a:r>
            <a:endParaRPr sz="2400">
              <a:solidFill>
                <a:srgbClr val="000000"/>
              </a:solidFill>
              <a:latin typeface="Calibri"/>
              <a:ea typeface="Calibri"/>
              <a:cs typeface="Calibri"/>
              <a:sym typeface="Calibri"/>
            </a:endParaRPr>
          </a:p>
          <a:p>
            <a:pPr marL="228600" lvl="1" indent="-22225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Severe</a:t>
            </a:r>
            <a:endParaRPr sz="2400">
              <a:solidFill>
                <a:srgbClr val="000000"/>
              </a:solidFill>
              <a:latin typeface="Calibri"/>
              <a:ea typeface="Calibri"/>
              <a:cs typeface="Calibri"/>
              <a:sym typeface="Calibri"/>
            </a:endParaRPr>
          </a:p>
          <a:p>
            <a:pPr marL="228600" lvl="1" indent="-222250" algn="l" rtl="0">
              <a:lnSpc>
                <a:spcPct val="100000"/>
              </a:lnSpc>
              <a:spcBef>
                <a:spcPts val="1000"/>
              </a:spcBef>
              <a:spcAft>
                <a:spcPts val="1000"/>
              </a:spcAft>
              <a:buClr>
                <a:srgbClr val="000000"/>
              </a:buClr>
              <a:buSzPts val="2400"/>
              <a:buFont typeface="Calibri"/>
              <a:buChar char="•"/>
            </a:pPr>
            <a:r>
              <a:rPr lang="en-US" sz="2400">
                <a:solidFill>
                  <a:srgbClr val="000000"/>
                </a:solidFill>
                <a:latin typeface="Calibri"/>
                <a:ea typeface="Calibri"/>
                <a:cs typeface="Calibri"/>
                <a:sym typeface="Calibri"/>
              </a:rPr>
              <a:t>Very severe	</a:t>
            </a:r>
            <a:endParaRPr sz="2400">
              <a:solidFill>
                <a:srgbClr val="000000"/>
              </a:solidFill>
              <a:latin typeface="Calibri"/>
              <a:ea typeface="Calibri"/>
              <a:cs typeface="Calibri"/>
              <a:sym typeface="Calibri"/>
            </a:endParaRPr>
          </a:p>
        </p:txBody>
      </p:sp>
      <p:sp>
        <p:nvSpPr>
          <p:cNvPr id="374" name="Google Shape;374;p47"/>
          <p:cNvSpPr txBox="1">
            <a:spLocks noGrp="1"/>
          </p:cNvSpPr>
          <p:nvPr>
            <p:ph type="body" idx="2"/>
          </p:nvPr>
        </p:nvSpPr>
        <p:spPr>
          <a:xfrm>
            <a:off x="6189271" y="1921658"/>
            <a:ext cx="5032500" cy="3014700"/>
          </a:xfrm>
          <a:prstGeom prst="rect">
            <a:avLst/>
          </a:prstGeom>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None/>
            </a:pPr>
            <a:r>
              <a:rPr lang="en-US" sz="2400" b="1">
                <a:solidFill>
                  <a:srgbClr val="000000"/>
                </a:solidFill>
                <a:latin typeface="Calibri"/>
                <a:ea typeface="Calibri"/>
                <a:cs typeface="Calibri"/>
                <a:sym typeface="Calibri"/>
              </a:rPr>
              <a:t>PDR</a:t>
            </a:r>
            <a:endParaRPr sz="2400" b="1">
              <a:solidFill>
                <a:srgbClr val="000000"/>
              </a:solidFill>
              <a:latin typeface="Calibri"/>
              <a:ea typeface="Calibri"/>
              <a:cs typeface="Calibri"/>
              <a:sym typeface="Calibri"/>
            </a:endParaRPr>
          </a:p>
          <a:p>
            <a:pPr marL="228600" lvl="1" indent="-22225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Early</a:t>
            </a:r>
            <a:endParaRPr sz="2400">
              <a:solidFill>
                <a:srgbClr val="000000"/>
              </a:solidFill>
              <a:latin typeface="Calibri"/>
              <a:ea typeface="Calibri"/>
              <a:cs typeface="Calibri"/>
              <a:sym typeface="Calibri"/>
            </a:endParaRPr>
          </a:p>
          <a:p>
            <a:pPr marL="228600" lvl="1" indent="-22225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High risk</a:t>
            </a:r>
            <a:endParaRPr sz="2400">
              <a:solidFill>
                <a:srgbClr val="000000"/>
              </a:solidFill>
              <a:latin typeface="Calibri"/>
              <a:ea typeface="Calibri"/>
              <a:cs typeface="Calibri"/>
              <a:sym typeface="Calibri"/>
            </a:endParaRPr>
          </a:p>
          <a:p>
            <a:pPr marL="228600" lvl="1" indent="-222250" algn="l" rtl="0">
              <a:lnSpc>
                <a:spcPct val="100000"/>
              </a:lnSpc>
              <a:spcBef>
                <a:spcPts val="1000"/>
              </a:spcBef>
              <a:spcAft>
                <a:spcPts val="1000"/>
              </a:spcAft>
              <a:buClr>
                <a:srgbClr val="000000"/>
              </a:buClr>
              <a:buSzPts val="2400"/>
              <a:buFont typeface="Calibri"/>
              <a:buChar char="•"/>
            </a:pPr>
            <a:r>
              <a:rPr lang="en-US" sz="2400">
                <a:solidFill>
                  <a:srgbClr val="000000"/>
                </a:solidFill>
                <a:latin typeface="Calibri"/>
                <a:ea typeface="Calibri"/>
                <a:cs typeface="Calibri"/>
                <a:sym typeface="Calibri"/>
              </a:rPr>
              <a:t>Severe</a:t>
            </a:r>
            <a:endParaRPr sz="2400">
              <a:solidFill>
                <a:srgbClr val="000000"/>
              </a:solidFill>
              <a:latin typeface="Calibri"/>
              <a:ea typeface="Calibri"/>
              <a:cs typeface="Calibri"/>
              <a:sym typeface="Calibri"/>
            </a:endParaRPr>
          </a:p>
        </p:txBody>
      </p:sp>
      <p:sp>
        <p:nvSpPr>
          <p:cNvPr id="375" name="Google Shape;375;p47"/>
          <p:cNvSpPr/>
          <p:nvPr/>
        </p:nvSpPr>
        <p:spPr>
          <a:xfrm>
            <a:off x="3717550" y="6517875"/>
            <a:ext cx="84744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latin typeface="Calibri"/>
                <a:ea typeface="Calibri"/>
                <a:cs typeface="Calibri"/>
                <a:sym typeface="Calibri"/>
              </a:rPr>
              <a:t>(</a:t>
            </a:r>
            <a:r>
              <a:rPr lang="en-US">
                <a:highlight>
                  <a:srgbClr val="FFFFFF"/>
                </a:highlight>
                <a:latin typeface="Calibri"/>
                <a:ea typeface="Calibri"/>
                <a:cs typeface="Calibri"/>
                <a:sym typeface="Calibri"/>
              </a:rPr>
              <a:t>Fraser, &amp; D’Amico</a:t>
            </a:r>
            <a:r>
              <a:rPr lang="en-US" sz="1700">
                <a:latin typeface="Calibri"/>
                <a:ea typeface="Calibri"/>
                <a:cs typeface="Calibri"/>
                <a:sym typeface="Calibri"/>
              </a:rPr>
              <a:t>,</a:t>
            </a:r>
            <a:r>
              <a:rPr lang="en-US">
                <a:latin typeface="Calibri"/>
                <a:ea typeface="Calibri"/>
                <a:cs typeface="Calibri"/>
                <a:sym typeface="Calibri"/>
              </a:rPr>
              <a:t> </a:t>
            </a:r>
            <a:r>
              <a:rPr lang="en-US" b="0" i="0" u="none" strike="noStrike" cap="none">
                <a:latin typeface="Calibri"/>
                <a:ea typeface="Calibri"/>
                <a:cs typeface="Calibri"/>
                <a:sym typeface="Calibri"/>
              </a:rPr>
              <a:t>20</a:t>
            </a:r>
            <a:r>
              <a:rPr lang="en-US">
                <a:latin typeface="Calibri"/>
                <a:ea typeface="Calibri"/>
                <a:cs typeface="Calibri"/>
                <a:sym typeface="Calibri"/>
              </a:rPr>
              <a:t>18</a:t>
            </a:r>
            <a:r>
              <a:rPr lang="en-US" b="0" i="0" u="none" strike="noStrike" cap="none">
                <a:latin typeface="Calibri"/>
                <a:ea typeface="Calibri"/>
                <a:cs typeface="Calibri"/>
                <a:sym typeface="Calibri"/>
              </a:rPr>
              <a:t>)</a:t>
            </a:r>
            <a:endParaRPr/>
          </a:p>
        </p:txBody>
      </p:sp>
      <p:pic>
        <p:nvPicPr>
          <p:cNvPr id="376" name="Google Shape;376;p47"/>
          <p:cNvPicPr preferRelativeResize="0"/>
          <p:nvPr/>
        </p:nvPicPr>
        <p:blipFill>
          <a:blip r:embed="rId3">
            <a:alphaModFix/>
          </a:blip>
          <a:stretch>
            <a:fillRect/>
          </a:stretch>
        </p:blipFill>
        <p:spPr>
          <a:xfrm>
            <a:off x="3717550" y="2620583"/>
            <a:ext cx="1841403" cy="1616842"/>
          </a:xfrm>
          <a:prstGeom prst="rect">
            <a:avLst/>
          </a:prstGeom>
          <a:noFill/>
          <a:ln>
            <a:noFill/>
          </a:ln>
        </p:spPr>
      </p:pic>
      <p:sp>
        <p:nvSpPr>
          <p:cNvPr id="377" name="Google Shape;377;p47"/>
          <p:cNvSpPr txBox="1"/>
          <p:nvPr/>
        </p:nvSpPr>
        <p:spPr>
          <a:xfrm>
            <a:off x="3641350" y="4237425"/>
            <a:ext cx="1949700" cy="81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highlight>
                  <a:srgbClr val="FFFFFF"/>
                </a:highlight>
                <a:latin typeface="Calibri"/>
                <a:ea typeface="Calibri"/>
                <a:cs typeface="Calibri"/>
                <a:sym typeface="Calibri"/>
              </a:rPr>
              <a:t>Severe NPDR with cotton-wool spots, </a:t>
            </a:r>
            <a:endParaRPr sz="900">
              <a:highlight>
                <a:srgbClr val="FFFFFF"/>
              </a:highlight>
              <a:latin typeface="Calibri"/>
              <a:ea typeface="Calibri"/>
              <a:cs typeface="Calibri"/>
              <a:sym typeface="Calibri"/>
            </a:endParaRPr>
          </a:p>
          <a:p>
            <a:pPr marL="0" lvl="0" indent="0" algn="ctr" rtl="0">
              <a:spcBef>
                <a:spcPts val="0"/>
              </a:spcBef>
              <a:spcAft>
                <a:spcPts val="0"/>
              </a:spcAft>
              <a:buNone/>
            </a:pPr>
            <a:r>
              <a:rPr lang="en-US" sz="900">
                <a:highlight>
                  <a:srgbClr val="FFFFFF"/>
                </a:highlight>
                <a:latin typeface="Calibri"/>
                <a:ea typeface="Calibri"/>
                <a:cs typeface="Calibri"/>
                <a:sym typeface="Calibri"/>
              </a:rPr>
              <a:t>intraretinal hemorrhage and IRMAs</a:t>
            </a:r>
            <a:endParaRPr>
              <a:latin typeface="Calibri"/>
              <a:ea typeface="Calibri"/>
              <a:cs typeface="Calibri"/>
              <a:sym typeface="Calibri"/>
            </a:endParaRPr>
          </a:p>
        </p:txBody>
      </p:sp>
      <p:pic>
        <p:nvPicPr>
          <p:cNvPr id="378" name="Google Shape;378;p47"/>
          <p:cNvPicPr preferRelativeResize="0"/>
          <p:nvPr/>
        </p:nvPicPr>
        <p:blipFill>
          <a:blip r:embed="rId4">
            <a:alphaModFix/>
          </a:blip>
          <a:stretch>
            <a:fillRect/>
          </a:stretch>
        </p:blipFill>
        <p:spPr>
          <a:xfrm>
            <a:off x="8875550" y="2620583"/>
            <a:ext cx="1877623" cy="1616842"/>
          </a:xfrm>
          <a:prstGeom prst="rect">
            <a:avLst/>
          </a:prstGeom>
          <a:noFill/>
          <a:ln>
            <a:noFill/>
          </a:ln>
        </p:spPr>
      </p:pic>
      <p:sp>
        <p:nvSpPr>
          <p:cNvPr id="379" name="Google Shape;379;p47"/>
          <p:cNvSpPr txBox="1"/>
          <p:nvPr/>
        </p:nvSpPr>
        <p:spPr>
          <a:xfrm>
            <a:off x="8336925" y="4237425"/>
            <a:ext cx="2964600" cy="81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highlight>
                  <a:srgbClr val="FFFFFF"/>
                </a:highlight>
                <a:latin typeface="Calibri"/>
                <a:ea typeface="Calibri"/>
                <a:cs typeface="Calibri"/>
                <a:sym typeface="Calibri"/>
              </a:rPr>
              <a:t>PDR with neovascularization and </a:t>
            </a:r>
            <a:endParaRPr sz="900">
              <a:highlight>
                <a:srgbClr val="FFFFFF"/>
              </a:highlight>
              <a:latin typeface="Calibri"/>
              <a:ea typeface="Calibri"/>
              <a:cs typeface="Calibri"/>
              <a:sym typeface="Calibri"/>
            </a:endParaRPr>
          </a:p>
          <a:p>
            <a:pPr marL="0" lvl="0" indent="0" algn="ctr" rtl="0">
              <a:spcBef>
                <a:spcPts val="0"/>
              </a:spcBef>
              <a:spcAft>
                <a:spcPts val="0"/>
              </a:spcAft>
              <a:buNone/>
            </a:pPr>
            <a:r>
              <a:rPr lang="en-US" sz="900">
                <a:highlight>
                  <a:srgbClr val="FFFFFF"/>
                </a:highlight>
                <a:latin typeface="Calibri"/>
                <a:ea typeface="Calibri"/>
                <a:cs typeface="Calibri"/>
                <a:sym typeface="Calibri"/>
              </a:rPr>
              <a:t>vitreous hemorrhage</a:t>
            </a:r>
            <a:endParaRPr sz="900">
              <a:highlight>
                <a:srgbClr val="FFFFFF"/>
              </a:highlight>
              <a:latin typeface="Calibri"/>
              <a:ea typeface="Calibri"/>
              <a:cs typeface="Calibri"/>
              <a:sym typeface="Calibri"/>
            </a:endParaRPr>
          </a:p>
          <a:p>
            <a:pPr marL="0" lvl="0" indent="0" algn="ctr" rtl="0">
              <a:spcBef>
                <a:spcPts val="0"/>
              </a:spcBef>
              <a:spcAft>
                <a:spcPts val="0"/>
              </a:spcAft>
              <a:buNone/>
            </a:pPr>
            <a:endParaRPr sz="900">
              <a:highlight>
                <a:srgbClr val="FFFFFF"/>
              </a:highlight>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8"/>
          <p:cNvSpPr txBox="1">
            <a:spLocks noGrp="1"/>
          </p:cNvSpPr>
          <p:nvPr>
            <p:ph type="title"/>
          </p:nvPr>
        </p:nvSpPr>
        <p:spPr>
          <a:xfrm>
            <a:off x="970350" y="644275"/>
            <a:ext cx="102513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US" sz="3000">
                <a:solidFill>
                  <a:srgbClr val="2C2C2C"/>
                </a:solidFill>
                <a:latin typeface="Calibri"/>
                <a:ea typeface="Calibri"/>
                <a:cs typeface="Calibri"/>
                <a:sym typeface="Calibri"/>
              </a:rPr>
              <a:t>Pathophysiology of Diabetic Retinopathy</a:t>
            </a:r>
            <a:endParaRPr sz="3000">
              <a:latin typeface="Calibri"/>
              <a:ea typeface="Calibri"/>
              <a:cs typeface="Calibri"/>
              <a:sym typeface="Calibri"/>
            </a:endParaRPr>
          </a:p>
        </p:txBody>
      </p:sp>
      <p:pic>
        <p:nvPicPr>
          <p:cNvPr id="386" name="Google Shape;386;p48"/>
          <p:cNvPicPr preferRelativeResize="0">
            <a:picLocks noGrp="1"/>
          </p:cNvPicPr>
          <p:nvPr>
            <p:ph type="body" idx="1"/>
          </p:nvPr>
        </p:nvPicPr>
        <p:blipFill rotWithShape="1">
          <a:blip r:embed="rId3">
            <a:alphaModFix/>
          </a:blip>
          <a:srcRect l="4652" r="9"/>
          <a:stretch/>
        </p:blipFill>
        <p:spPr>
          <a:xfrm>
            <a:off x="3228525" y="1250900"/>
            <a:ext cx="8353500" cy="5607000"/>
          </a:xfrm>
          <a:prstGeom prst="rect">
            <a:avLst/>
          </a:prstGeom>
          <a:noFill/>
          <a:ln w="9525" cap="flat" cmpd="sng">
            <a:solidFill>
              <a:srgbClr val="000000"/>
            </a:solidFill>
            <a:prstDash val="solid"/>
            <a:round/>
            <a:headEnd type="none" w="sm" len="sm"/>
            <a:tailEnd type="none" w="sm" len="sm"/>
          </a:ln>
        </p:spPr>
      </p:pic>
      <p:sp>
        <p:nvSpPr>
          <p:cNvPr id="387" name="Google Shape;387;p48"/>
          <p:cNvSpPr txBox="1"/>
          <p:nvPr/>
        </p:nvSpPr>
        <p:spPr>
          <a:xfrm>
            <a:off x="107275" y="6174475"/>
            <a:ext cx="2832600" cy="555300"/>
          </a:xfrm>
          <a:prstGeom prst="rect">
            <a:avLst/>
          </a:prstGeom>
          <a:noFill/>
          <a:ln>
            <a:noFill/>
          </a:ln>
        </p:spPr>
        <p:txBody>
          <a:bodyPr spcFirstLastPara="1" wrap="square" lIns="91425" tIns="91425" rIns="91425" bIns="91425" anchor="t" anchorCtr="0">
            <a:noAutofit/>
          </a:bodyPr>
          <a:lstStyle/>
          <a:p>
            <a:pPr marL="0" lvl="0" indent="0" algn="just" rtl="0">
              <a:lnSpc>
                <a:spcPct val="136363"/>
              </a:lnSpc>
              <a:spcBef>
                <a:spcPts val="900"/>
              </a:spcBef>
              <a:spcAft>
                <a:spcPts val="0"/>
              </a:spcAft>
              <a:buNone/>
            </a:pPr>
            <a:r>
              <a:rPr lang="en-US" sz="1200">
                <a:highlight>
                  <a:srgbClr val="FFFFFF"/>
                </a:highlight>
                <a:latin typeface="Calibri"/>
                <a:ea typeface="Calibri"/>
                <a:cs typeface="Calibri"/>
                <a:sym typeface="Calibri"/>
              </a:rPr>
              <a:t>(</a:t>
            </a:r>
            <a:r>
              <a:rPr lang="en-US" sz="1200" i="1">
                <a:highlight>
                  <a:srgbClr val="FFFFFF"/>
                </a:highlight>
                <a:latin typeface="Calibri"/>
                <a:ea typeface="Calibri"/>
                <a:cs typeface="Calibri"/>
                <a:sym typeface="Calibri"/>
              </a:rPr>
              <a:t>Diabetic Retinopathy: Pathogenesis and Clinical Findings Mild ... | GrepMed</a:t>
            </a:r>
            <a:r>
              <a:rPr lang="en-US" sz="1200">
                <a:highlight>
                  <a:srgbClr val="FFFFFF"/>
                </a:highlight>
                <a:latin typeface="Calibri"/>
                <a:ea typeface="Calibri"/>
                <a:cs typeface="Calibri"/>
                <a:sym typeface="Calibri"/>
              </a:rPr>
              <a:t>, n.d.)</a:t>
            </a:r>
            <a:endParaRPr sz="1200">
              <a:highlight>
                <a:srgbClr val="FFFFFF"/>
              </a:highlight>
              <a:latin typeface="Calibri"/>
              <a:ea typeface="Calibri"/>
              <a:cs typeface="Calibri"/>
              <a:sym typeface="Calibri"/>
            </a:endParaRPr>
          </a:p>
          <a:p>
            <a:pPr marL="0" lvl="0" indent="0" algn="l" rtl="0">
              <a:spcBef>
                <a:spcPts val="900"/>
              </a:spcBef>
              <a:spcAft>
                <a:spcPts val="0"/>
              </a:spcAft>
              <a:buNone/>
            </a:pPr>
            <a:endParaRPr>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9"/>
          <p:cNvSpPr txBox="1">
            <a:spLocks noGrp="1"/>
          </p:cNvSpPr>
          <p:nvPr>
            <p:ph type="title"/>
          </p:nvPr>
        </p:nvSpPr>
        <p:spPr>
          <a:xfrm>
            <a:off x="0" y="2187575"/>
            <a:ext cx="6066300" cy="1820400"/>
          </a:xfrm>
          <a:prstGeom prst="rect">
            <a:avLst/>
          </a:prstGeom>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US" sz="4400">
                <a:solidFill>
                  <a:srgbClr val="000000"/>
                </a:solidFill>
                <a:latin typeface="Calibri"/>
                <a:ea typeface="Calibri"/>
                <a:cs typeface="Calibri"/>
                <a:sym typeface="Calibri"/>
              </a:rPr>
              <a:t>Diabetic Retinopathy (DR)</a:t>
            </a:r>
            <a:endParaRPr sz="4400">
              <a:solidFill>
                <a:srgbClr val="000000"/>
              </a:solidFill>
              <a:latin typeface="Calibri"/>
              <a:ea typeface="Calibri"/>
              <a:cs typeface="Calibri"/>
              <a:sym typeface="Calibri"/>
            </a:endParaRPr>
          </a:p>
        </p:txBody>
      </p:sp>
      <p:sp>
        <p:nvSpPr>
          <p:cNvPr id="394" name="Google Shape;394;p49"/>
          <p:cNvSpPr txBox="1">
            <a:spLocks noGrp="1"/>
          </p:cNvSpPr>
          <p:nvPr>
            <p:ph type="subTitle" idx="1"/>
          </p:nvPr>
        </p:nvSpPr>
        <p:spPr>
          <a:xfrm>
            <a:off x="966600" y="4215367"/>
            <a:ext cx="4401300" cy="10119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2800" b="1">
                <a:solidFill>
                  <a:srgbClr val="000000"/>
                </a:solidFill>
                <a:latin typeface="Calibri"/>
                <a:ea typeface="Calibri"/>
                <a:cs typeface="Calibri"/>
                <a:sym typeface="Calibri"/>
              </a:rPr>
              <a:t>Guidelines</a:t>
            </a:r>
            <a:endParaRPr sz="2800" b="1">
              <a:solidFill>
                <a:srgbClr val="000000"/>
              </a:solidFill>
              <a:latin typeface="Calibri"/>
              <a:ea typeface="Calibri"/>
              <a:cs typeface="Calibri"/>
              <a:sym typeface="Calibri"/>
            </a:endParaRPr>
          </a:p>
        </p:txBody>
      </p:sp>
      <p:sp>
        <p:nvSpPr>
          <p:cNvPr id="395" name="Google Shape;395;p49"/>
          <p:cNvSpPr txBox="1"/>
          <p:nvPr/>
        </p:nvSpPr>
        <p:spPr>
          <a:xfrm>
            <a:off x="6205750" y="0"/>
            <a:ext cx="5889000" cy="6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396" name="Google Shape;396;p49"/>
          <p:cNvPicPr preferRelativeResize="0"/>
          <p:nvPr/>
        </p:nvPicPr>
        <p:blipFill>
          <a:blip r:embed="rId3">
            <a:alphaModFix/>
          </a:blip>
          <a:stretch>
            <a:fillRect/>
          </a:stretch>
        </p:blipFill>
        <p:spPr>
          <a:xfrm>
            <a:off x="6028450" y="2224100"/>
            <a:ext cx="6066299" cy="2409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0"/>
        <p:cNvGrpSpPr/>
        <p:nvPr/>
      </p:nvGrpSpPr>
      <p:grpSpPr>
        <a:xfrm>
          <a:off x="0" y="0"/>
          <a:ext cx="0" cy="0"/>
          <a:chOff x="0" y="0"/>
          <a:chExt cx="0" cy="0"/>
        </a:xfrm>
      </p:grpSpPr>
      <p:sp>
        <p:nvSpPr>
          <p:cNvPr id="401" name="Google Shape;401;p50"/>
          <p:cNvSpPr txBox="1">
            <a:spLocks noGrp="1"/>
          </p:cNvSpPr>
          <p:nvPr>
            <p:ph type="title"/>
          </p:nvPr>
        </p:nvSpPr>
        <p:spPr>
          <a:xfrm>
            <a:off x="970200" y="657625"/>
            <a:ext cx="10251600" cy="91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Calibri"/>
              <a:buNone/>
            </a:pPr>
            <a:r>
              <a:rPr lang="en-US" sz="3000">
                <a:latin typeface="Calibri"/>
                <a:ea typeface="Calibri"/>
                <a:cs typeface="Calibri"/>
                <a:sym typeface="Calibri"/>
              </a:rPr>
              <a:t>American Diabetes Association Ophthalmologic Examination Schedule for Diabetic Retinopathy</a:t>
            </a:r>
            <a:endParaRPr sz="3000">
              <a:latin typeface="Calibri"/>
              <a:ea typeface="Calibri"/>
              <a:cs typeface="Calibri"/>
              <a:sym typeface="Calibri"/>
            </a:endParaRPr>
          </a:p>
        </p:txBody>
      </p:sp>
      <p:graphicFrame>
        <p:nvGraphicFramePr>
          <p:cNvPr id="402" name="Google Shape;402;p50"/>
          <p:cNvGraphicFramePr/>
          <p:nvPr/>
        </p:nvGraphicFramePr>
        <p:xfrm>
          <a:off x="1183445" y="2107376"/>
          <a:ext cx="9668850" cy="3852030"/>
        </p:xfrm>
        <a:graphic>
          <a:graphicData uri="http://schemas.openxmlformats.org/drawingml/2006/table">
            <a:tbl>
              <a:tblPr>
                <a:noFill/>
                <a:tableStyleId>{4B5B504D-9743-446B-BFEF-5609900F940D}</a:tableStyleId>
              </a:tblPr>
              <a:tblGrid>
                <a:gridCol w="3222950">
                  <a:extLst>
                    <a:ext uri="{9D8B030D-6E8A-4147-A177-3AD203B41FA5}">
                      <a16:colId xmlns:a16="http://schemas.microsoft.com/office/drawing/2014/main" val="20000"/>
                    </a:ext>
                  </a:extLst>
                </a:gridCol>
                <a:gridCol w="3222950">
                  <a:extLst>
                    <a:ext uri="{9D8B030D-6E8A-4147-A177-3AD203B41FA5}">
                      <a16:colId xmlns:a16="http://schemas.microsoft.com/office/drawing/2014/main" val="20001"/>
                    </a:ext>
                  </a:extLst>
                </a:gridCol>
                <a:gridCol w="3222950">
                  <a:extLst>
                    <a:ext uri="{9D8B030D-6E8A-4147-A177-3AD203B41FA5}">
                      <a16:colId xmlns:a16="http://schemas.microsoft.com/office/drawing/2014/main" val="20002"/>
                    </a:ext>
                  </a:extLst>
                </a:gridCol>
              </a:tblGrid>
              <a:tr h="761575">
                <a:tc>
                  <a:txBody>
                    <a:bodyPr/>
                    <a:lstStyle/>
                    <a:p>
                      <a:pPr marL="0" marR="0" lvl="0" indent="0" algn="ctr" rtl="0">
                        <a:spcBef>
                          <a:spcPts val="0"/>
                        </a:spcBef>
                        <a:spcAft>
                          <a:spcPts val="0"/>
                        </a:spcAft>
                        <a:buNone/>
                      </a:pPr>
                      <a:r>
                        <a:rPr lang="en-US" sz="2100" i="0" u="none" strike="noStrike" cap="none">
                          <a:solidFill>
                            <a:srgbClr val="000000"/>
                          </a:solidFill>
                          <a:latin typeface="Calibri"/>
                          <a:ea typeface="Calibri"/>
                          <a:cs typeface="Calibri"/>
                          <a:sym typeface="Calibri"/>
                        </a:rPr>
                        <a:t>Patient Group</a:t>
                      </a:r>
                      <a:endParaRPr sz="1600" u="none" strike="noStrike" cap="none">
                        <a:latin typeface="Calibri"/>
                        <a:ea typeface="Calibri"/>
                        <a:cs typeface="Calibri"/>
                        <a:sym typeface="Calibri"/>
                      </a:endParaRPr>
                    </a:p>
                  </a:txBody>
                  <a:tcPr marL="82875" marR="82875" marT="82875" marB="828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ctr" rtl="0">
                        <a:spcBef>
                          <a:spcPts val="0"/>
                        </a:spcBef>
                        <a:spcAft>
                          <a:spcPts val="0"/>
                        </a:spcAft>
                        <a:buNone/>
                      </a:pPr>
                      <a:r>
                        <a:rPr lang="en-US" sz="2100" i="0" u="none" strike="noStrike" cap="none">
                          <a:solidFill>
                            <a:srgbClr val="000000"/>
                          </a:solidFill>
                          <a:latin typeface="Calibri"/>
                          <a:ea typeface="Calibri"/>
                          <a:cs typeface="Calibri"/>
                          <a:sym typeface="Calibri"/>
                        </a:rPr>
                        <a:t>Recommended First Examination</a:t>
                      </a:r>
                      <a:endParaRPr sz="1600" u="none" strike="noStrike" cap="none">
                        <a:latin typeface="Calibri"/>
                        <a:ea typeface="Calibri"/>
                        <a:cs typeface="Calibri"/>
                        <a:sym typeface="Calibri"/>
                      </a:endParaRPr>
                    </a:p>
                  </a:txBody>
                  <a:tcPr marL="82875" marR="82875" marT="82875" marB="828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ctr" rtl="0">
                        <a:spcBef>
                          <a:spcPts val="0"/>
                        </a:spcBef>
                        <a:spcAft>
                          <a:spcPts val="0"/>
                        </a:spcAft>
                        <a:buNone/>
                      </a:pPr>
                      <a:r>
                        <a:rPr lang="en-US" sz="2100" i="0" u="none" strike="noStrike" cap="none">
                          <a:solidFill>
                            <a:srgbClr val="000000"/>
                          </a:solidFill>
                          <a:latin typeface="Calibri"/>
                          <a:ea typeface="Calibri"/>
                          <a:cs typeface="Calibri"/>
                          <a:sym typeface="Calibri"/>
                        </a:rPr>
                        <a:t>Minimum Routine Follow-up</a:t>
                      </a:r>
                      <a:endParaRPr sz="1600" u="none" strike="noStrike" cap="none">
                        <a:latin typeface="Calibri"/>
                        <a:ea typeface="Calibri"/>
                        <a:cs typeface="Calibri"/>
                        <a:sym typeface="Calibri"/>
                      </a:endParaRPr>
                    </a:p>
                  </a:txBody>
                  <a:tcPr marL="82875" marR="82875" marT="82875" marB="828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1015400">
                <a:tc>
                  <a:txBody>
                    <a:bodyPr/>
                    <a:lstStyle/>
                    <a:p>
                      <a:pPr marL="0" marR="0" lvl="0" indent="0" algn="l" rtl="0">
                        <a:spcBef>
                          <a:spcPts val="0"/>
                        </a:spcBef>
                        <a:spcAft>
                          <a:spcPts val="0"/>
                        </a:spcAft>
                        <a:buNone/>
                      </a:pPr>
                      <a:r>
                        <a:rPr lang="en-US" sz="1800" i="0" u="none" strike="noStrike" cap="none">
                          <a:solidFill>
                            <a:srgbClr val="000000"/>
                          </a:solidFill>
                          <a:latin typeface="Calibri"/>
                          <a:ea typeface="Calibri"/>
                          <a:cs typeface="Calibri"/>
                          <a:sym typeface="Calibri"/>
                        </a:rPr>
                        <a:t>Type I Diabetes</a:t>
                      </a:r>
                      <a:endParaRPr sz="1800" u="none" strike="noStrike" cap="none">
                        <a:latin typeface="Calibri"/>
                        <a:ea typeface="Calibri"/>
                        <a:cs typeface="Calibri"/>
                        <a:sym typeface="Calibri"/>
                      </a:endParaRPr>
                    </a:p>
                  </a:txBody>
                  <a:tcPr marL="82875" marR="82875" marT="82875" marB="828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i="0" u="none" strike="noStrike" cap="none">
                          <a:solidFill>
                            <a:srgbClr val="000000"/>
                          </a:solidFill>
                          <a:latin typeface="Calibri"/>
                          <a:ea typeface="Calibri"/>
                          <a:cs typeface="Calibri"/>
                          <a:sym typeface="Calibri"/>
                        </a:rPr>
                        <a:t>Within 5 years after diagnosis of Diabetes when patient is age 10 years or older</a:t>
                      </a:r>
                      <a:endParaRPr sz="1800" u="none" strike="noStrike" cap="none">
                        <a:latin typeface="Calibri"/>
                        <a:ea typeface="Calibri"/>
                        <a:cs typeface="Calibri"/>
                        <a:sym typeface="Calibri"/>
                      </a:endParaRPr>
                    </a:p>
                  </a:txBody>
                  <a:tcPr marL="82875" marR="82875" marT="82875" marB="828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i="0" u="none" strike="noStrike" cap="none">
                          <a:solidFill>
                            <a:srgbClr val="000000"/>
                          </a:solidFill>
                          <a:latin typeface="Calibri"/>
                          <a:ea typeface="Calibri"/>
                          <a:cs typeface="Calibri"/>
                          <a:sym typeface="Calibri"/>
                        </a:rPr>
                        <a:t>Yearly, if retinopathy present.</a:t>
                      </a:r>
                      <a:endParaRPr sz="1800" u="none" strike="noStrike" cap="none">
                        <a:latin typeface="Calibri"/>
                        <a:ea typeface="Calibri"/>
                        <a:cs typeface="Calibri"/>
                        <a:sym typeface="Calibri"/>
                      </a:endParaRPr>
                    </a:p>
                    <a:p>
                      <a:pPr marL="0" marR="0" lvl="0" indent="0" algn="l" rtl="0">
                        <a:spcBef>
                          <a:spcPts val="0"/>
                        </a:spcBef>
                        <a:spcAft>
                          <a:spcPts val="0"/>
                        </a:spcAft>
                        <a:buNone/>
                      </a:pPr>
                      <a:r>
                        <a:rPr lang="en-US" sz="1800" i="0" u="none" strike="noStrike" cap="none">
                          <a:solidFill>
                            <a:srgbClr val="000000"/>
                          </a:solidFill>
                          <a:latin typeface="Calibri"/>
                          <a:ea typeface="Calibri"/>
                          <a:cs typeface="Calibri"/>
                          <a:sym typeface="Calibri"/>
                        </a:rPr>
                        <a:t>Every 2 years if there is no evidence of retinopathy</a:t>
                      </a:r>
                      <a:endParaRPr sz="1800" u="none" strike="noStrike" cap="none">
                        <a:latin typeface="Calibri"/>
                        <a:ea typeface="Calibri"/>
                        <a:cs typeface="Calibri"/>
                        <a:sym typeface="Calibri"/>
                      </a:endParaRPr>
                    </a:p>
                  </a:txBody>
                  <a:tcPr marL="82875" marR="82875" marT="82875" marB="828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015400">
                <a:tc>
                  <a:txBody>
                    <a:bodyPr/>
                    <a:lstStyle/>
                    <a:p>
                      <a:pPr marL="0" marR="0" lvl="0" indent="0" algn="l" rtl="0">
                        <a:spcBef>
                          <a:spcPts val="0"/>
                        </a:spcBef>
                        <a:spcAft>
                          <a:spcPts val="0"/>
                        </a:spcAft>
                        <a:buNone/>
                      </a:pPr>
                      <a:r>
                        <a:rPr lang="en-US" sz="1800" i="0" u="none" strike="noStrike" cap="none">
                          <a:solidFill>
                            <a:srgbClr val="000000"/>
                          </a:solidFill>
                          <a:latin typeface="Calibri"/>
                          <a:ea typeface="Calibri"/>
                          <a:cs typeface="Calibri"/>
                          <a:sym typeface="Calibri"/>
                        </a:rPr>
                        <a:t>Type II Diabetes</a:t>
                      </a:r>
                      <a:endParaRPr sz="1800" u="none" strike="noStrike" cap="none">
                        <a:latin typeface="Calibri"/>
                        <a:ea typeface="Calibri"/>
                        <a:cs typeface="Calibri"/>
                        <a:sym typeface="Calibri"/>
                      </a:endParaRPr>
                    </a:p>
                  </a:txBody>
                  <a:tcPr marL="82875" marR="82875" marT="82875" marB="828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i="0" u="none" strike="noStrike" cap="none">
                          <a:solidFill>
                            <a:srgbClr val="000000"/>
                          </a:solidFill>
                          <a:latin typeface="Calibri"/>
                          <a:ea typeface="Calibri"/>
                          <a:cs typeface="Calibri"/>
                          <a:sym typeface="Calibri"/>
                        </a:rPr>
                        <a:t>At time of Diagnosis of Diabetes</a:t>
                      </a:r>
                      <a:endParaRPr sz="1800" u="none" strike="noStrike" cap="none">
                        <a:latin typeface="Calibri"/>
                        <a:ea typeface="Calibri"/>
                        <a:cs typeface="Calibri"/>
                        <a:sym typeface="Calibri"/>
                      </a:endParaRPr>
                    </a:p>
                  </a:txBody>
                  <a:tcPr marL="82875" marR="82875" marT="82875" marB="828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i="0" u="none" strike="noStrike" cap="none">
                          <a:solidFill>
                            <a:srgbClr val="000000"/>
                          </a:solidFill>
                          <a:latin typeface="Calibri"/>
                          <a:ea typeface="Calibri"/>
                          <a:cs typeface="Calibri"/>
                          <a:sym typeface="Calibri"/>
                        </a:rPr>
                        <a:t>Yearly, if retinopathy present.</a:t>
                      </a:r>
                      <a:endParaRPr sz="1800" u="none" strike="noStrike" cap="none">
                        <a:latin typeface="Calibri"/>
                        <a:ea typeface="Calibri"/>
                        <a:cs typeface="Calibri"/>
                        <a:sym typeface="Calibri"/>
                      </a:endParaRPr>
                    </a:p>
                    <a:p>
                      <a:pPr marL="0" marR="0" lvl="0" indent="0" algn="l" rtl="0">
                        <a:spcBef>
                          <a:spcPts val="0"/>
                        </a:spcBef>
                        <a:spcAft>
                          <a:spcPts val="0"/>
                        </a:spcAft>
                        <a:buNone/>
                      </a:pPr>
                      <a:r>
                        <a:rPr lang="en-US" sz="1800" i="0" u="none" strike="noStrike" cap="none">
                          <a:solidFill>
                            <a:srgbClr val="000000"/>
                          </a:solidFill>
                          <a:latin typeface="Calibri"/>
                          <a:ea typeface="Calibri"/>
                          <a:cs typeface="Calibri"/>
                          <a:sym typeface="Calibri"/>
                        </a:rPr>
                        <a:t>Every 2 years if there is no evidence of retinopathy</a:t>
                      </a:r>
                      <a:endParaRPr sz="1800" u="none" strike="noStrike" cap="none">
                        <a:latin typeface="Calibri"/>
                        <a:ea typeface="Calibri"/>
                        <a:cs typeface="Calibri"/>
                        <a:sym typeface="Calibri"/>
                      </a:endParaRPr>
                    </a:p>
                  </a:txBody>
                  <a:tcPr marL="82875" marR="82875" marT="82875" marB="828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015400">
                <a:tc>
                  <a:txBody>
                    <a:bodyPr/>
                    <a:lstStyle/>
                    <a:p>
                      <a:pPr marL="0" marR="0" lvl="0" indent="0" algn="l" rtl="0">
                        <a:spcBef>
                          <a:spcPts val="0"/>
                        </a:spcBef>
                        <a:spcAft>
                          <a:spcPts val="0"/>
                        </a:spcAft>
                        <a:buNone/>
                      </a:pPr>
                      <a:r>
                        <a:rPr lang="en-US" sz="1800" i="0" u="none" strike="noStrike" cap="none">
                          <a:solidFill>
                            <a:srgbClr val="000000"/>
                          </a:solidFill>
                          <a:latin typeface="Calibri"/>
                          <a:ea typeface="Calibri"/>
                          <a:cs typeface="Calibri"/>
                          <a:sym typeface="Calibri"/>
                        </a:rPr>
                        <a:t>Pregnancy in pre-existing Diabetes</a:t>
                      </a:r>
                      <a:endParaRPr sz="1800" u="none" strike="noStrike" cap="none">
                        <a:latin typeface="Calibri"/>
                        <a:ea typeface="Calibri"/>
                        <a:cs typeface="Calibri"/>
                        <a:sym typeface="Calibri"/>
                      </a:endParaRPr>
                    </a:p>
                  </a:txBody>
                  <a:tcPr marL="82875" marR="82875" marT="82875" marB="828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i="0" u="none" strike="noStrike" cap="none">
                          <a:solidFill>
                            <a:srgbClr val="000000"/>
                          </a:solidFill>
                          <a:latin typeface="Calibri"/>
                          <a:ea typeface="Calibri"/>
                          <a:cs typeface="Calibri"/>
                          <a:sym typeface="Calibri"/>
                        </a:rPr>
                        <a:t>Prior to conception and during first trimester.</a:t>
                      </a:r>
                      <a:endParaRPr sz="1800" u="none" strike="noStrike" cap="none">
                        <a:latin typeface="Calibri"/>
                        <a:ea typeface="Calibri"/>
                        <a:cs typeface="Calibri"/>
                        <a:sym typeface="Calibri"/>
                      </a:endParaRPr>
                    </a:p>
                  </a:txBody>
                  <a:tcPr marL="82875" marR="82875" marT="82875" marB="828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i="0" u="none" strike="noStrike" cap="none">
                          <a:solidFill>
                            <a:srgbClr val="000000"/>
                          </a:solidFill>
                          <a:latin typeface="Calibri"/>
                          <a:ea typeface="Calibri"/>
                          <a:cs typeface="Calibri"/>
                          <a:sym typeface="Calibri"/>
                        </a:rPr>
                        <a:t>Close follow-up throughout pregnancy and for 1 year postpartum.</a:t>
                      </a:r>
                      <a:endParaRPr sz="1800" u="none" strike="noStrike" cap="none">
                        <a:latin typeface="Calibri"/>
                        <a:ea typeface="Calibri"/>
                        <a:cs typeface="Calibri"/>
                        <a:sym typeface="Calibri"/>
                      </a:endParaRPr>
                    </a:p>
                  </a:txBody>
                  <a:tcPr marL="82875" marR="82875" marT="82875" marB="828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03" name="Google Shape;403;p50"/>
          <p:cNvSpPr/>
          <p:nvPr/>
        </p:nvSpPr>
        <p:spPr>
          <a:xfrm>
            <a:off x="3717550" y="6517875"/>
            <a:ext cx="84744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latin typeface="Calibri"/>
                <a:ea typeface="Calibri"/>
                <a:cs typeface="Calibri"/>
                <a:sym typeface="Calibri"/>
              </a:rPr>
              <a:t>(</a:t>
            </a:r>
            <a:r>
              <a:rPr lang="en-US">
                <a:latin typeface="Calibri"/>
                <a:ea typeface="Calibri"/>
                <a:cs typeface="Calibri"/>
                <a:sym typeface="Calibri"/>
              </a:rPr>
              <a:t>McCulloch, </a:t>
            </a:r>
            <a:r>
              <a:rPr lang="en-US" b="0" i="0" u="none" strike="noStrike" cap="none">
                <a:latin typeface="Calibri"/>
                <a:ea typeface="Calibri"/>
                <a:cs typeface="Calibri"/>
                <a:sym typeface="Calibri"/>
              </a:rPr>
              <a:t>20</a:t>
            </a:r>
            <a:r>
              <a:rPr lang="en-US">
                <a:latin typeface="Calibri"/>
                <a:ea typeface="Calibri"/>
                <a:cs typeface="Calibri"/>
                <a:sym typeface="Calibri"/>
              </a:rPr>
              <a:t>20</a:t>
            </a:r>
            <a:r>
              <a:rPr lang="en-US" b="0" i="0" u="none" strike="noStrike" cap="none">
                <a:latin typeface="Calibri"/>
                <a:ea typeface="Calibri"/>
                <a:cs typeface="Calibri"/>
                <a:sym typeface="Calibri"/>
              </a:rPr>
              <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
        <p:cNvGrpSpPr/>
        <p:nvPr/>
      </p:nvGrpSpPr>
      <p:grpSpPr>
        <a:xfrm>
          <a:off x="0" y="0"/>
          <a:ext cx="0" cy="0"/>
          <a:chOff x="0" y="0"/>
          <a:chExt cx="0" cy="0"/>
        </a:xfrm>
      </p:grpSpPr>
      <p:sp>
        <p:nvSpPr>
          <p:cNvPr id="408" name="Google Shape;408;p51"/>
          <p:cNvSpPr txBox="1">
            <a:spLocks noGrp="1"/>
          </p:cNvSpPr>
          <p:nvPr>
            <p:ph type="title"/>
          </p:nvPr>
        </p:nvSpPr>
        <p:spPr>
          <a:xfrm>
            <a:off x="970200" y="859025"/>
            <a:ext cx="10251600" cy="713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700"/>
              <a:buFont typeface="Calibri"/>
              <a:buNone/>
            </a:pPr>
            <a:r>
              <a:rPr lang="en-US" sz="3000">
                <a:latin typeface="Calibri"/>
                <a:ea typeface="Calibri"/>
                <a:cs typeface="Calibri"/>
                <a:sym typeface="Calibri"/>
              </a:rPr>
              <a:t>American Diabetes Association General Guidelines</a:t>
            </a:r>
            <a:endParaRPr sz="3000">
              <a:latin typeface="Calibri"/>
              <a:ea typeface="Calibri"/>
              <a:cs typeface="Calibri"/>
              <a:sym typeface="Calibri"/>
            </a:endParaRPr>
          </a:p>
        </p:txBody>
      </p:sp>
      <p:sp>
        <p:nvSpPr>
          <p:cNvPr id="409" name="Google Shape;409;p51"/>
          <p:cNvSpPr txBox="1">
            <a:spLocks noGrp="1"/>
          </p:cNvSpPr>
          <p:nvPr>
            <p:ph type="body" idx="1"/>
          </p:nvPr>
        </p:nvSpPr>
        <p:spPr>
          <a:xfrm>
            <a:off x="970200" y="1921658"/>
            <a:ext cx="10251600" cy="3014700"/>
          </a:xfrm>
          <a:prstGeom prst="rect">
            <a:avLst/>
          </a:prstGeom>
          <a:noFill/>
          <a:ln>
            <a:noFill/>
          </a:ln>
        </p:spPr>
        <p:txBody>
          <a:bodyPr spcFirstLastPara="1" wrap="square" lIns="91425" tIns="45700" rIns="91425" bIns="45700" anchor="t" anchorCtr="0">
            <a:noAutofit/>
          </a:bodyPr>
          <a:lstStyle/>
          <a:p>
            <a:pPr marL="228600" lvl="0" indent="-228600" algn="just" rtl="0">
              <a:lnSpc>
                <a:spcPct val="10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Optimize glycemic control to reduce the risk or slow the progression of diabetic retinopathy.</a:t>
            </a:r>
            <a:endParaRPr sz="2400">
              <a:solidFill>
                <a:srgbClr val="000000"/>
              </a:solidFill>
              <a:latin typeface="Calibri"/>
              <a:ea typeface="Calibri"/>
              <a:cs typeface="Calibri"/>
              <a:sym typeface="Calibri"/>
            </a:endParaRPr>
          </a:p>
          <a:p>
            <a:pPr marL="228600" lvl="0" indent="-228600" algn="just"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Optimize blood pressure and serum lipid control to reduce the risk or slow the progression of diabetic retinopathy.</a:t>
            </a:r>
            <a:endParaRPr sz="2400">
              <a:solidFill>
                <a:srgbClr val="000000"/>
              </a:solidFill>
              <a:latin typeface="Calibri"/>
              <a:ea typeface="Calibri"/>
              <a:cs typeface="Calibri"/>
              <a:sym typeface="Calibri"/>
            </a:endParaRPr>
          </a:p>
          <a:p>
            <a:pPr marL="228600" lvl="0" indent="-228600" algn="just"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Adults with type 1 diabetes should have an initial dilated and comprehensive eye examination by an ophthalmologist or optometrist within 5 years after the onset of diabetes.</a:t>
            </a:r>
            <a:endParaRPr sz="2400">
              <a:solidFill>
                <a:srgbClr val="000000"/>
              </a:solidFill>
              <a:latin typeface="Calibri"/>
              <a:ea typeface="Calibri"/>
              <a:cs typeface="Calibri"/>
              <a:sym typeface="Calibri"/>
            </a:endParaRPr>
          </a:p>
          <a:p>
            <a:pPr marL="228600" lvl="0" indent="-228600" algn="just"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Patients with type 2 diabetes should have an initial dilated and comprehensive eye examination by an ophthalmologist or optometrist at the time of the diabetes diagnosis.</a:t>
            </a:r>
            <a:endParaRPr sz="2400">
              <a:solidFill>
                <a:srgbClr val="000000"/>
              </a:solidFill>
              <a:latin typeface="Calibri"/>
              <a:ea typeface="Calibri"/>
              <a:cs typeface="Calibri"/>
              <a:sym typeface="Calibri"/>
            </a:endParaRPr>
          </a:p>
          <a:p>
            <a:pPr marL="228600" lvl="0" indent="-76200" algn="just" rtl="0">
              <a:lnSpc>
                <a:spcPct val="100000"/>
              </a:lnSpc>
              <a:spcBef>
                <a:spcPts val="1000"/>
              </a:spcBef>
              <a:spcAft>
                <a:spcPts val="1000"/>
              </a:spcAft>
              <a:buClr>
                <a:schemeClr val="dk1"/>
              </a:buClr>
              <a:buSzPts val="2400"/>
              <a:buNone/>
            </a:pPr>
            <a:endParaRPr sz="2400">
              <a:solidFill>
                <a:srgbClr val="000000"/>
              </a:solidFill>
              <a:latin typeface="Calibri"/>
              <a:ea typeface="Calibri"/>
              <a:cs typeface="Calibri"/>
              <a:sym typeface="Calibri"/>
            </a:endParaRPr>
          </a:p>
        </p:txBody>
      </p:sp>
      <p:sp>
        <p:nvSpPr>
          <p:cNvPr id="410" name="Google Shape;410;p51"/>
          <p:cNvSpPr/>
          <p:nvPr/>
        </p:nvSpPr>
        <p:spPr>
          <a:xfrm>
            <a:off x="3717550" y="6517875"/>
            <a:ext cx="84744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latin typeface="Calibri"/>
                <a:ea typeface="Calibri"/>
                <a:cs typeface="Calibri"/>
                <a:sym typeface="Calibri"/>
              </a:rPr>
              <a:t>(</a:t>
            </a:r>
            <a:r>
              <a:rPr lang="en-US">
                <a:latin typeface="Calibri"/>
                <a:ea typeface="Calibri"/>
                <a:cs typeface="Calibri"/>
                <a:sym typeface="Calibri"/>
              </a:rPr>
              <a:t>Wong et al., </a:t>
            </a:r>
            <a:r>
              <a:rPr lang="en-US" b="0" i="0" u="none" strike="noStrike" cap="none">
                <a:latin typeface="Calibri"/>
                <a:ea typeface="Calibri"/>
                <a:cs typeface="Calibri"/>
                <a:sym typeface="Calibri"/>
              </a:rPr>
              <a:t>20</a:t>
            </a:r>
            <a:r>
              <a:rPr lang="en-US">
                <a:latin typeface="Calibri"/>
                <a:ea typeface="Calibri"/>
                <a:cs typeface="Calibri"/>
                <a:sym typeface="Calibri"/>
              </a:rPr>
              <a:t>18</a:t>
            </a:r>
            <a:r>
              <a:rPr lang="en-US" b="0" i="0" u="none" strike="noStrike" cap="none">
                <a:latin typeface="Calibri"/>
                <a:ea typeface="Calibri"/>
                <a:cs typeface="Calibri"/>
                <a:sym typeface="Calibri"/>
              </a:rPr>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5"/>
        <p:cNvGrpSpPr/>
        <p:nvPr/>
      </p:nvGrpSpPr>
      <p:grpSpPr>
        <a:xfrm>
          <a:off x="0" y="0"/>
          <a:ext cx="0" cy="0"/>
          <a:chOff x="0" y="0"/>
          <a:chExt cx="0" cy="0"/>
        </a:xfrm>
      </p:grpSpPr>
      <p:sp>
        <p:nvSpPr>
          <p:cNvPr id="416" name="Google Shape;416;p52"/>
          <p:cNvSpPr txBox="1">
            <a:spLocks noGrp="1"/>
          </p:cNvSpPr>
          <p:nvPr>
            <p:ph type="title"/>
          </p:nvPr>
        </p:nvSpPr>
        <p:spPr>
          <a:xfrm>
            <a:off x="972600" y="859000"/>
            <a:ext cx="10251600" cy="713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700"/>
              <a:buFont typeface="Calibri"/>
              <a:buNone/>
            </a:pPr>
            <a:r>
              <a:rPr lang="en-US" sz="3000">
                <a:latin typeface="Calibri"/>
                <a:ea typeface="Calibri"/>
                <a:cs typeface="Calibri"/>
                <a:sym typeface="Calibri"/>
              </a:rPr>
              <a:t>American Diabetes Association General Guidelines</a:t>
            </a:r>
            <a:endParaRPr sz="3000">
              <a:latin typeface="Calibri"/>
              <a:ea typeface="Calibri"/>
              <a:cs typeface="Calibri"/>
              <a:sym typeface="Calibri"/>
            </a:endParaRPr>
          </a:p>
        </p:txBody>
      </p:sp>
      <p:sp>
        <p:nvSpPr>
          <p:cNvPr id="417" name="Google Shape;417;p52"/>
          <p:cNvSpPr txBox="1">
            <a:spLocks noGrp="1"/>
          </p:cNvSpPr>
          <p:nvPr>
            <p:ph type="body" idx="1"/>
          </p:nvPr>
        </p:nvSpPr>
        <p:spPr>
          <a:xfrm>
            <a:off x="970200" y="1832383"/>
            <a:ext cx="10251600" cy="3014700"/>
          </a:xfrm>
          <a:prstGeom prst="rect">
            <a:avLst/>
          </a:prstGeom>
          <a:noFill/>
          <a:ln>
            <a:noFill/>
          </a:ln>
        </p:spPr>
        <p:txBody>
          <a:bodyPr spcFirstLastPara="1" wrap="square" lIns="91425" tIns="45700" rIns="91425" bIns="45700" anchor="t" anchorCtr="0">
            <a:noAutofit/>
          </a:bodyPr>
          <a:lstStyle/>
          <a:p>
            <a:pPr marL="228600" lvl="0" indent="-228600" algn="just" rtl="0">
              <a:lnSpc>
                <a:spcPct val="10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If there is no evidence of retinopathy for one or more annual eye exams and glycemia is well controlled, then exams every 1-2 years may be considered; if any level of diabetic retinopathy is present, subsequent dilated retinal examinations should be repeated at least annually by an ophthalmologist or optometrist; if retinopathy is progressing or sight-threatening, then examinations will be required more frequently. </a:t>
            </a:r>
            <a:endParaRPr sz="2400">
              <a:solidFill>
                <a:srgbClr val="000000"/>
              </a:solidFill>
              <a:latin typeface="Calibri"/>
              <a:ea typeface="Calibri"/>
              <a:cs typeface="Calibri"/>
              <a:sym typeface="Calibri"/>
            </a:endParaRPr>
          </a:p>
          <a:p>
            <a:pPr marL="228600" lvl="0" indent="-228600" algn="just"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While retinal photography may serve as a screening tool for retinopathy, it is not a substitute for a comprehensive eye exam.</a:t>
            </a:r>
            <a:endParaRPr sz="2400">
              <a:solidFill>
                <a:srgbClr val="000000"/>
              </a:solidFill>
              <a:latin typeface="Calibri"/>
              <a:ea typeface="Calibri"/>
              <a:cs typeface="Calibri"/>
              <a:sym typeface="Calibri"/>
            </a:endParaRPr>
          </a:p>
          <a:p>
            <a:pPr marL="228600" lvl="0" indent="-228600" algn="just" rtl="0">
              <a:lnSpc>
                <a:spcPct val="100000"/>
              </a:lnSpc>
              <a:spcBef>
                <a:spcPts val="1000"/>
              </a:spcBef>
              <a:spcAft>
                <a:spcPts val="1000"/>
              </a:spcAft>
              <a:buClr>
                <a:srgbClr val="000000"/>
              </a:buClr>
              <a:buSzPts val="2400"/>
              <a:buFont typeface="Calibri"/>
              <a:buChar char="●"/>
            </a:pPr>
            <a:r>
              <a:rPr lang="en-US" sz="2400">
                <a:solidFill>
                  <a:srgbClr val="000000"/>
                </a:solidFill>
                <a:latin typeface="Calibri"/>
                <a:ea typeface="Calibri"/>
                <a:cs typeface="Calibri"/>
                <a:sym typeface="Calibri"/>
              </a:rPr>
              <a:t>Women with preexisting type 1 or type 2 diabetes who are planning pregnancy or who are pregnant should be counseled on the risk of development and/or progression of diabetic retinopathy</a:t>
            </a:r>
            <a:endParaRPr sz="2400">
              <a:solidFill>
                <a:srgbClr val="000000"/>
              </a:solidFill>
              <a:latin typeface="Calibri"/>
              <a:ea typeface="Calibri"/>
              <a:cs typeface="Calibri"/>
              <a:sym typeface="Calibri"/>
            </a:endParaRPr>
          </a:p>
        </p:txBody>
      </p:sp>
      <p:sp>
        <p:nvSpPr>
          <p:cNvPr id="418" name="Google Shape;418;p52"/>
          <p:cNvSpPr/>
          <p:nvPr/>
        </p:nvSpPr>
        <p:spPr>
          <a:xfrm>
            <a:off x="3717550" y="6517875"/>
            <a:ext cx="84744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latin typeface="Calibri"/>
                <a:ea typeface="Calibri"/>
                <a:cs typeface="Calibri"/>
                <a:sym typeface="Calibri"/>
              </a:rPr>
              <a:t>(</a:t>
            </a:r>
            <a:r>
              <a:rPr lang="en-US">
                <a:latin typeface="Calibri"/>
                <a:ea typeface="Calibri"/>
                <a:cs typeface="Calibri"/>
                <a:sym typeface="Calibri"/>
              </a:rPr>
              <a:t>Wong et al., </a:t>
            </a:r>
            <a:r>
              <a:rPr lang="en-US" b="0" i="0" u="none" strike="noStrike" cap="none">
                <a:latin typeface="Calibri"/>
                <a:ea typeface="Calibri"/>
                <a:cs typeface="Calibri"/>
                <a:sym typeface="Calibri"/>
              </a:rPr>
              <a:t>20</a:t>
            </a:r>
            <a:r>
              <a:rPr lang="en-US">
                <a:latin typeface="Calibri"/>
                <a:ea typeface="Calibri"/>
                <a:cs typeface="Calibri"/>
                <a:sym typeface="Calibri"/>
              </a:rPr>
              <a:t>18</a:t>
            </a:r>
            <a:r>
              <a:rPr lang="en-US" b="0" i="0" u="none" strike="noStrike" cap="none">
                <a:latin typeface="Calibri"/>
                <a:ea typeface="Calibri"/>
                <a:cs typeface="Calibri"/>
                <a:sym typeface="Calibri"/>
              </a:rPr>
              <a: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3"/>
          <p:cNvSpPr txBox="1">
            <a:spLocks noGrp="1"/>
          </p:cNvSpPr>
          <p:nvPr>
            <p:ph type="title"/>
          </p:nvPr>
        </p:nvSpPr>
        <p:spPr>
          <a:xfrm>
            <a:off x="970200" y="859000"/>
            <a:ext cx="102516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US" sz="3000">
                <a:solidFill>
                  <a:srgbClr val="000000"/>
                </a:solidFill>
                <a:latin typeface="Calibri"/>
                <a:ea typeface="Calibri"/>
                <a:cs typeface="Calibri"/>
                <a:sym typeface="Calibri"/>
              </a:rPr>
              <a:t>Diabetic Retinopathy Clinical Workflow </a:t>
            </a:r>
            <a:endParaRPr sz="3000">
              <a:latin typeface="Calibri"/>
              <a:ea typeface="Calibri"/>
              <a:cs typeface="Calibri"/>
              <a:sym typeface="Calibri"/>
            </a:endParaRPr>
          </a:p>
        </p:txBody>
      </p:sp>
      <p:pic>
        <p:nvPicPr>
          <p:cNvPr id="425" name="Google Shape;425;p53"/>
          <p:cNvPicPr preferRelativeResize="0"/>
          <p:nvPr/>
        </p:nvPicPr>
        <p:blipFill rotWithShape="1">
          <a:blip r:embed="rId3">
            <a:alphaModFix/>
          </a:blip>
          <a:srcRect/>
          <a:stretch/>
        </p:blipFill>
        <p:spPr>
          <a:xfrm>
            <a:off x="1261550" y="1697325"/>
            <a:ext cx="9757249" cy="516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4"/>
          <p:cNvSpPr txBox="1">
            <a:spLocks noGrp="1"/>
          </p:cNvSpPr>
          <p:nvPr>
            <p:ph type="title"/>
          </p:nvPr>
        </p:nvSpPr>
        <p:spPr>
          <a:xfrm>
            <a:off x="970200" y="859000"/>
            <a:ext cx="102516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4800"/>
              <a:buFont typeface="Calibri"/>
              <a:buNone/>
            </a:pPr>
            <a:r>
              <a:rPr lang="en-US" sz="3000">
                <a:latin typeface="Calibri"/>
                <a:ea typeface="Calibri"/>
                <a:cs typeface="Calibri"/>
                <a:sym typeface="Calibri"/>
              </a:rPr>
              <a:t>Diagnosis</a:t>
            </a:r>
            <a:endParaRPr sz="3000">
              <a:latin typeface="Calibri"/>
              <a:ea typeface="Calibri"/>
              <a:cs typeface="Calibri"/>
              <a:sym typeface="Calibri"/>
            </a:endParaRPr>
          </a:p>
        </p:txBody>
      </p:sp>
      <p:sp>
        <p:nvSpPr>
          <p:cNvPr id="432" name="Google Shape;432;p54"/>
          <p:cNvSpPr txBox="1">
            <a:spLocks noGrp="1"/>
          </p:cNvSpPr>
          <p:nvPr>
            <p:ph type="body" idx="1"/>
          </p:nvPr>
        </p:nvSpPr>
        <p:spPr>
          <a:xfrm>
            <a:off x="970200" y="1832383"/>
            <a:ext cx="10251600" cy="3014700"/>
          </a:xfrm>
          <a:prstGeom prst="rect">
            <a:avLst/>
          </a:prstGeom>
        </p:spPr>
        <p:txBody>
          <a:bodyPr spcFirstLastPara="1" wrap="square" lIns="121900" tIns="121900" rIns="121900" bIns="121900" anchor="t" anchorCtr="0">
            <a:noAutofit/>
          </a:bodyPr>
          <a:lstStyle/>
          <a:p>
            <a:pPr marL="228600" lvl="0" indent="-228600" algn="l" rtl="0">
              <a:lnSpc>
                <a:spcPct val="10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Diagnostic Gold Standard - Ophthalmoscopy</a:t>
            </a:r>
            <a:endParaRPr sz="2400">
              <a:solidFill>
                <a:srgbClr val="000000"/>
              </a:solidFill>
              <a:latin typeface="Calibri"/>
              <a:ea typeface="Calibri"/>
              <a:cs typeface="Calibri"/>
              <a:sym typeface="Calibri"/>
            </a:endParaRPr>
          </a:p>
          <a:p>
            <a:pPr marL="1143000" lvl="2" indent="-2286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The process of assessing the dilated fundus and structures of the eye using an ophthalmoscope</a:t>
            </a:r>
            <a:endParaRPr sz="2400">
              <a:solidFill>
                <a:srgbClr val="000000"/>
              </a:solidFill>
              <a:latin typeface="Calibri"/>
              <a:ea typeface="Calibri"/>
              <a:cs typeface="Calibri"/>
              <a:sym typeface="Calibri"/>
            </a:endParaRPr>
          </a:p>
          <a:p>
            <a:pPr marL="1143000" lvl="2" indent="-2286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Should be performed by a ophthalmologist or optometrist experienced in diagnosing diabetic retinopathy</a:t>
            </a:r>
            <a:endParaRPr sz="2400">
              <a:solidFill>
                <a:srgbClr val="000000"/>
              </a:solidFill>
              <a:latin typeface="Calibri"/>
              <a:ea typeface="Calibri"/>
              <a:cs typeface="Calibri"/>
              <a:sym typeface="Calibri"/>
            </a:endParaRPr>
          </a:p>
          <a:p>
            <a:pPr marL="1143000" lvl="2" indent="-228600" algn="l" rtl="0">
              <a:lnSpc>
                <a:spcPct val="100000"/>
              </a:lnSpc>
              <a:spcBef>
                <a:spcPts val="1000"/>
              </a:spcBef>
              <a:spcAft>
                <a:spcPts val="1000"/>
              </a:spcAft>
              <a:buClr>
                <a:srgbClr val="000000"/>
              </a:buClr>
              <a:buSzPts val="2400"/>
              <a:buFont typeface="Calibri"/>
              <a:buChar char="■"/>
            </a:pPr>
            <a:r>
              <a:rPr lang="en-US" sz="2400">
                <a:solidFill>
                  <a:srgbClr val="000000"/>
                </a:solidFill>
                <a:latin typeface="Calibri"/>
                <a:ea typeface="Calibri"/>
                <a:cs typeface="Calibri"/>
                <a:sym typeface="Calibri"/>
              </a:rPr>
              <a:t>When performed by a primary care physician - diagnostic accuracy is substantially reduced</a:t>
            </a:r>
            <a:endParaRPr sz="2400">
              <a:solidFill>
                <a:srgbClr val="000000"/>
              </a:solidFill>
              <a:latin typeface="Calibri"/>
              <a:ea typeface="Calibri"/>
              <a:cs typeface="Calibri"/>
              <a:sym typeface="Calibri"/>
            </a:endParaRPr>
          </a:p>
        </p:txBody>
      </p:sp>
      <p:sp>
        <p:nvSpPr>
          <p:cNvPr id="433" name="Google Shape;433;p54"/>
          <p:cNvSpPr/>
          <p:nvPr/>
        </p:nvSpPr>
        <p:spPr>
          <a:xfrm>
            <a:off x="3717550" y="6517875"/>
            <a:ext cx="84744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latin typeface="Calibri"/>
                <a:ea typeface="Calibri"/>
                <a:cs typeface="Calibri"/>
                <a:sym typeface="Calibri"/>
              </a:rPr>
              <a:t>(</a:t>
            </a:r>
            <a:r>
              <a:rPr lang="en-US">
                <a:highlight>
                  <a:srgbClr val="FFFFFF"/>
                </a:highlight>
                <a:latin typeface="Calibri"/>
                <a:ea typeface="Calibri"/>
                <a:cs typeface="Calibri"/>
                <a:sym typeface="Calibri"/>
              </a:rPr>
              <a:t>McCulloch</a:t>
            </a:r>
            <a:r>
              <a:rPr lang="en-US" sz="1700">
                <a:latin typeface="Calibri"/>
                <a:ea typeface="Calibri"/>
                <a:cs typeface="Calibri"/>
                <a:sym typeface="Calibri"/>
              </a:rPr>
              <a:t>,</a:t>
            </a:r>
            <a:r>
              <a:rPr lang="en-US">
                <a:latin typeface="Calibri"/>
                <a:ea typeface="Calibri"/>
                <a:cs typeface="Calibri"/>
                <a:sym typeface="Calibri"/>
              </a:rPr>
              <a:t> </a:t>
            </a:r>
            <a:r>
              <a:rPr lang="en-US" b="0" i="0" u="none" strike="noStrike" cap="none">
                <a:latin typeface="Calibri"/>
                <a:ea typeface="Calibri"/>
                <a:cs typeface="Calibri"/>
                <a:sym typeface="Calibri"/>
              </a:rPr>
              <a:t>20</a:t>
            </a:r>
            <a:r>
              <a:rPr lang="en-US">
                <a:latin typeface="Calibri"/>
                <a:ea typeface="Calibri"/>
                <a:cs typeface="Calibri"/>
                <a:sym typeface="Calibri"/>
              </a:rPr>
              <a:t>20</a:t>
            </a:r>
            <a:r>
              <a:rPr lang="en-US" b="0" i="0" u="none" strike="noStrike" cap="none">
                <a:latin typeface="Calibri"/>
                <a:ea typeface="Calibri"/>
                <a:cs typeface="Calibri"/>
                <a:sym typeface="Calibri"/>
              </a:rPr>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970200" y="872425"/>
            <a:ext cx="102516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3600"/>
              <a:buFont typeface="Calibri"/>
              <a:buNone/>
            </a:pPr>
            <a:r>
              <a:rPr lang="en-US" sz="3000">
                <a:latin typeface="Calibri"/>
                <a:ea typeface="Calibri"/>
                <a:cs typeface="Calibri"/>
                <a:sym typeface="Calibri"/>
              </a:rPr>
              <a:t>Comorbidities of Diabetic Complications</a:t>
            </a:r>
            <a:endParaRPr sz="3000">
              <a:latin typeface="Calibri"/>
              <a:ea typeface="Calibri"/>
              <a:cs typeface="Calibri"/>
              <a:sym typeface="Calibri"/>
            </a:endParaRPr>
          </a:p>
        </p:txBody>
      </p:sp>
      <p:sp>
        <p:nvSpPr>
          <p:cNvPr id="131" name="Google Shape;131;p19"/>
          <p:cNvSpPr txBox="1">
            <a:spLocks noGrp="1"/>
          </p:cNvSpPr>
          <p:nvPr>
            <p:ph type="body" idx="1"/>
          </p:nvPr>
        </p:nvSpPr>
        <p:spPr>
          <a:xfrm>
            <a:off x="970200" y="1859208"/>
            <a:ext cx="10251600" cy="3014700"/>
          </a:xfrm>
          <a:prstGeom prst="rect">
            <a:avLst/>
          </a:prstGeom>
        </p:spPr>
        <p:txBody>
          <a:bodyPr spcFirstLastPara="1" wrap="square" lIns="121900" tIns="121900" rIns="121900" bIns="121900" anchor="t" anchorCtr="0">
            <a:noAutofit/>
          </a:bodyPr>
          <a:lstStyle/>
          <a:p>
            <a:pPr marL="457200" lvl="0" indent="-381000" algn="just" rtl="0">
              <a:lnSpc>
                <a:spcPct val="10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Diabetic foot ulcers (DFUs) and diabetic retinopathy (DR) are serious and frequent complications of diabetes</a:t>
            </a:r>
            <a:endParaRPr>
              <a:solidFill>
                <a:srgbClr val="000000"/>
              </a:solidFill>
              <a:latin typeface="Calibri"/>
              <a:ea typeface="Calibri"/>
              <a:cs typeface="Calibri"/>
              <a:sym typeface="Calibri"/>
            </a:endParaRPr>
          </a:p>
          <a:p>
            <a:pPr marL="457200" lvl="0" indent="-381000" algn="just" rtl="0">
              <a:lnSpc>
                <a:spcPct val="115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DFUs and retinopathy can co-exist in diabetic patients: 41-90% of patients suffering from diabetic foot ulcers had diabetic retinopathy</a:t>
            </a:r>
            <a:endParaRPr>
              <a:solidFill>
                <a:srgbClr val="00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7"/>
        <p:cNvGrpSpPr/>
        <p:nvPr/>
      </p:nvGrpSpPr>
      <p:grpSpPr>
        <a:xfrm>
          <a:off x="0" y="0"/>
          <a:ext cx="0" cy="0"/>
          <a:chOff x="0" y="0"/>
          <a:chExt cx="0" cy="0"/>
        </a:xfrm>
      </p:grpSpPr>
      <p:sp>
        <p:nvSpPr>
          <p:cNvPr id="438" name="Google Shape;438;p55"/>
          <p:cNvSpPr txBox="1">
            <a:spLocks noGrp="1"/>
          </p:cNvSpPr>
          <p:nvPr>
            <p:ph type="title"/>
          </p:nvPr>
        </p:nvSpPr>
        <p:spPr>
          <a:xfrm>
            <a:off x="972600" y="859000"/>
            <a:ext cx="10251600" cy="713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000">
                <a:latin typeface="Calibri"/>
                <a:ea typeface="Calibri"/>
                <a:cs typeface="Calibri"/>
                <a:sym typeface="Calibri"/>
              </a:rPr>
              <a:t>Diagnosis</a:t>
            </a:r>
            <a:endParaRPr sz="3000">
              <a:latin typeface="Calibri"/>
              <a:ea typeface="Calibri"/>
              <a:cs typeface="Calibri"/>
              <a:sym typeface="Calibri"/>
            </a:endParaRPr>
          </a:p>
        </p:txBody>
      </p:sp>
      <p:sp>
        <p:nvSpPr>
          <p:cNvPr id="439" name="Google Shape;439;p55"/>
          <p:cNvSpPr txBox="1">
            <a:spLocks noGrp="1"/>
          </p:cNvSpPr>
          <p:nvPr>
            <p:ph type="body" idx="1"/>
          </p:nvPr>
        </p:nvSpPr>
        <p:spPr>
          <a:xfrm>
            <a:off x="972600" y="1711575"/>
            <a:ext cx="11219400" cy="3014700"/>
          </a:xfrm>
          <a:prstGeom prst="rect">
            <a:avLst/>
          </a:prstGeom>
          <a:noFill/>
          <a:ln>
            <a:noFill/>
          </a:ln>
        </p:spPr>
        <p:txBody>
          <a:bodyPr spcFirstLastPara="1" wrap="square" lIns="91425" tIns="45700" rIns="91425" bIns="45700" anchor="t" anchorCtr="0">
            <a:noAutofit/>
          </a:bodyPr>
          <a:lstStyle/>
          <a:p>
            <a:pPr marL="228600" lvl="0" indent="-260350" algn="l" rtl="0">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Half of the diabetic patients in the US alone do not receive the recommended screening</a:t>
            </a:r>
            <a:endParaRPr sz="2200">
              <a:solidFill>
                <a:srgbClr val="000000"/>
              </a:solidFill>
              <a:latin typeface="Calibri"/>
              <a:ea typeface="Calibri"/>
              <a:cs typeface="Calibri"/>
              <a:sym typeface="Calibri"/>
            </a:endParaRPr>
          </a:p>
          <a:p>
            <a:pPr marL="228600" lvl="0" indent="-260350" algn="l" rtl="0">
              <a:lnSpc>
                <a:spcPct val="100000"/>
              </a:lnSpc>
              <a:spcBef>
                <a:spcPts val="100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Diagnostic gold standard is hard to achieve</a:t>
            </a:r>
            <a:endParaRPr sz="2200">
              <a:solidFill>
                <a:srgbClr val="000000"/>
              </a:solidFill>
              <a:latin typeface="Calibri"/>
              <a:ea typeface="Calibri"/>
              <a:cs typeface="Calibri"/>
              <a:sym typeface="Calibri"/>
            </a:endParaRPr>
          </a:p>
          <a:p>
            <a:pPr marL="685800" lvl="1" indent="-260350" algn="l" rtl="0">
              <a:lnSpc>
                <a:spcPct val="100000"/>
              </a:lnSpc>
              <a:spcBef>
                <a:spcPts val="100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Lack of specialty providers in rural areas</a:t>
            </a:r>
            <a:endParaRPr sz="2200">
              <a:solidFill>
                <a:srgbClr val="000000"/>
              </a:solidFill>
              <a:latin typeface="Calibri"/>
              <a:ea typeface="Calibri"/>
              <a:cs typeface="Calibri"/>
              <a:sym typeface="Calibri"/>
            </a:endParaRPr>
          </a:p>
          <a:p>
            <a:pPr marL="685800" lvl="1" indent="-260350" algn="l" rtl="0">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Lack of specialty providers within the primary care setting</a:t>
            </a:r>
            <a:endParaRPr sz="2200">
              <a:solidFill>
                <a:srgbClr val="000000"/>
              </a:solidFill>
              <a:latin typeface="Calibri"/>
              <a:ea typeface="Calibri"/>
              <a:cs typeface="Calibri"/>
              <a:sym typeface="Calibri"/>
            </a:endParaRPr>
          </a:p>
          <a:p>
            <a:pPr marL="228600" lvl="0" indent="-260350" algn="l" rtl="0">
              <a:lnSpc>
                <a:spcPct val="100000"/>
              </a:lnSpc>
              <a:spcBef>
                <a:spcPts val="100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Barriers to annual screening</a:t>
            </a:r>
            <a:endParaRPr sz="2200">
              <a:solidFill>
                <a:srgbClr val="000000"/>
              </a:solidFill>
              <a:latin typeface="Calibri"/>
              <a:ea typeface="Calibri"/>
              <a:cs typeface="Calibri"/>
              <a:sym typeface="Calibri"/>
            </a:endParaRPr>
          </a:p>
          <a:p>
            <a:pPr marL="685800" lvl="1" indent="-260350" algn="l" rtl="0">
              <a:lnSpc>
                <a:spcPct val="100000"/>
              </a:lnSpc>
              <a:spcBef>
                <a:spcPts val="100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lack of insurance eligibility</a:t>
            </a:r>
            <a:endParaRPr sz="2200">
              <a:solidFill>
                <a:srgbClr val="000000"/>
              </a:solidFill>
              <a:latin typeface="Calibri"/>
              <a:ea typeface="Calibri"/>
              <a:cs typeface="Calibri"/>
              <a:sym typeface="Calibri"/>
            </a:endParaRPr>
          </a:p>
          <a:p>
            <a:pPr marL="685800" lvl="1" indent="-260350" algn="l" rtl="0">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medical comorbidities</a:t>
            </a:r>
            <a:endParaRPr sz="2200">
              <a:solidFill>
                <a:srgbClr val="000000"/>
              </a:solidFill>
              <a:latin typeface="Calibri"/>
              <a:ea typeface="Calibri"/>
              <a:cs typeface="Calibri"/>
              <a:sym typeface="Calibri"/>
            </a:endParaRPr>
          </a:p>
          <a:p>
            <a:pPr marL="685800" lvl="1" indent="-260350" algn="l" rtl="0">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social isolation</a:t>
            </a:r>
            <a:endParaRPr sz="2200">
              <a:solidFill>
                <a:srgbClr val="000000"/>
              </a:solidFill>
              <a:latin typeface="Calibri"/>
              <a:ea typeface="Calibri"/>
              <a:cs typeface="Calibri"/>
              <a:sym typeface="Calibri"/>
            </a:endParaRPr>
          </a:p>
          <a:p>
            <a:pPr marL="685800" lvl="1" indent="-260350" algn="l" rtl="0">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fear</a:t>
            </a:r>
            <a:endParaRPr sz="2200">
              <a:solidFill>
                <a:srgbClr val="000000"/>
              </a:solidFill>
              <a:latin typeface="Calibri"/>
              <a:ea typeface="Calibri"/>
              <a:cs typeface="Calibri"/>
              <a:sym typeface="Calibri"/>
            </a:endParaRPr>
          </a:p>
          <a:p>
            <a:pPr marL="685800" lvl="1" indent="-260350" algn="l" rtl="0">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depression</a:t>
            </a:r>
            <a:endParaRPr sz="2200">
              <a:solidFill>
                <a:srgbClr val="000000"/>
              </a:solidFill>
              <a:latin typeface="Calibri"/>
              <a:ea typeface="Calibri"/>
              <a:cs typeface="Calibri"/>
              <a:sym typeface="Calibri"/>
            </a:endParaRPr>
          </a:p>
          <a:p>
            <a:pPr marL="685800" lvl="1" indent="-260350" algn="l" rtl="0">
              <a:lnSpc>
                <a:spcPct val="100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social determinants of health</a:t>
            </a:r>
            <a:endParaRPr sz="2200">
              <a:solidFill>
                <a:srgbClr val="000000"/>
              </a:solidFill>
              <a:latin typeface="Calibri"/>
              <a:ea typeface="Calibri"/>
              <a:cs typeface="Calibri"/>
              <a:sym typeface="Calibri"/>
            </a:endParaRPr>
          </a:p>
          <a:p>
            <a:pPr marL="228600" lvl="0" indent="-260350" algn="l" rtl="0">
              <a:lnSpc>
                <a:spcPct val="100000"/>
              </a:lnSpc>
              <a:spcBef>
                <a:spcPts val="100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The primary care setting may be the only encounter for many patients that can present an opportunity to screen for DR</a:t>
            </a:r>
            <a:endParaRPr sz="2200">
              <a:solidFill>
                <a:srgbClr val="000000"/>
              </a:solidFill>
              <a:latin typeface="Calibri"/>
              <a:ea typeface="Calibri"/>
              <a:cs typeface="Calibri"/>
              <a:sym typeface="Calibri"/>
            </a:endParaRPr>
          </a:p>
          <a:p>
            <a:pPr marL="228600" lvl="0" indent="-120650" algn="l" rtl="0">
              <a:lnSpc>
                <a:spcPct val="100000"/>
              </a:lnSpc>
              <a:spcBef>
                <a:spcPts val="1000"/>
              </a:spcBef>
              <a:spcAft>
                <a:spcPts val="1000"/>
              </a:spcAft>
              <a:buClr>
                <a:schemeClr val="dk1"/>
              </a:buClr>
              <a:buSzPts val="1700"/>
              <a:buNone/>
            </a:pPr>
            <a:endParaRPr sz="2200">
              <a:solidFill>
                <a:srgbClr val="000000"/>
              </a:solidFill>
              <a:latin typeface="Calibri"/>
              <a:ea typeface="Calibri"/>
              <a:cs typeface="Calibri"/>
              <a:sym typeface="Calibri"/>
            </a:endParaRPr>
          </a:p>
        </p:txBody>
      </p:sp>
      <p:sp>
        <p:nvSpPr>
          <p:cNvPr id="440" name="Google Shape;440;p55"/>
          <p:cNvSpPr/>
          <p:nvPr/>
        </p:nvSpPr>
        <p:spPr>
          <a:xfrm>
            <a:off x="3717550" y="6517875"/>
            <a:ext cx="84744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latin typeface="Calibri"/>
                <a:ea typeface="Calibri"/>
                <a:cs typeface="Calibri"/>
                <a:sym typeface="Calibri"/>
              </a:rPr>
              <a:t>(</a:t>
            </a:r>
            <a:r>
              <a:rPr lang="en-US">
                <a:highlight>
                  <a:schemeClr val="lt1"/>
                </a:highlight>
                <a:latin typeface="Calibri"/>
                <a:ea typeface="Calibri"/>
                <a:cs typeface="Calibri"/>
                <a:sym typeface="Calibri"/>
              </a:rPr>
              <a:t>Cuadros</a:t>
            </a:r>
            <a:r>
              <a:rPr lang="en-US">
                <a:latin typeface="Calibri"/>
                <a:ea typeface="Calibri"/>
                <a:cs typeface="Calibri"/>
                <a:sym typeface="Calibri"/>
              </a:rPr>
              <a:t>, </a:t>
            </a:r>
            <a:r>
              <a:rPr lang="en-US" b="0" i="0" u="none" strike="noStrike" cap="none">
                <a:latin typeface="Calibri"/>
                <a:ea typeface="Calibri"/>
                <a:cs typeface="Calibri"/>
                <a:sym typeface="Calibri"/>
              </a:rPr>
              <a:t>20</a:t>
            </a:r>
            <a:r>
              <a:rPr lang="en-US">
                <a:latin typeface="Calibri"/>
                <a:ea typeface="Calibri"/>
                <a:cs typeface="Calibri"/>
                <a:sym typeface="Calibri"/>
              </a:rPr>
              <a:t>20</a:t>
            </a:r>
            <a:r>
              <a:rPr lang="en-US" b="0" i="0" u="none" strike="noStrike" cap="none">
                <a:latin typeface="Calibri"/>
                <a:ea typeface="Calibri"/>
                <a:cs typeface="Calibri"/>
                <a:sym typeface="Calibri"/>
              </a:rPr>
              <a: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6"/>
          <p:cNvSpPr txBox="1">
            <a:spLocks noGrp="1"/>
          </p:cNvSpPr>
          <p:nvPr>
            <p:ph type="body" idx="1"/>
          </p:nvPr>
        </p:nvSpPr>
        <p:spPr>
          <a:xfrm>
            <a:off x="970200" y="1805558"/>
            <a:ext cx="10251600" cy="3014700"/>
          </a:xfrm>
          <a:prstGeom prst="rect">
            <a:avLst/>
          </a:prstGeom>
        </p:spPr>
        <p:txBody>
          <a:bodyPr spcFirstLastPara="1" wrap="square" lIns="121900" tIns="121900" rIns="121900" bIns="121900" anchor="t" anchorCtr="0">
            <a:noAutofit/>
          </a:bodyPr>
          <a:lstStyle/>
          <a:p>
            <a:pPr marL="228600" lvl="0" indent="-241300" algn="l" rtl="0">
              <a:lnSpc>
                <a:spcPct val="10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What to do when the gold standard cannot be met?</a:t>
            </a:r>
            <a:endParaRPr sz="2400">
              <a:solidFill>
                <a:srgbClr val="000000"/>
              </a:solidFill>
              <a:latin typeface="Calibri"/>
              <a:ea typeface="Calibri"/>
              <a:cs typeface="Calibri"/>
              <a:sym typeface="Calibri"/>
            </a:endParaRPr>
          </a:p>
          <a:p>
            <a:pPr marL="228600" lvl="0" indent="-2413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Literature does support other diagnostic and screening measures</a:t>
            </a:r>
            <a:endParaRPr sz="2400">
              <a:solidFill>
                <a:srgbClr val="000000"/>
              </a:solidFill>
              <a:latin typeface="Calibri"/>
              <a:ea typeface="Calibri"/>
              <a:cs typeface="Calibri"/>
              <a:sym typeface="Calibri"/>
            </a:endParaRPr>
          </a:p>
          <a:p>
            <a:pPr marL="228600" lvl="0" indent="-2413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Digital stereoscopic retinal imaging </a:t>
            </a:r>
            <a:endParaRPr sz="2400">
              <a:solidFill>
                <a:srgbClr val="000000"/>
              </a:solidFill>
              <a:latin typeface="Calibri"/>
              <a:ea typeface="Calibri"/>
              <a:cs typeface="Calibri"/>
              <a:sym typeface="Calibri"/>
            </a:endParaRPr>
          </a:p>
          <a:p>
            <a:pPr marL="685800" lvl="1" indent="-2413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86% agreement between the use of ophthalmoscopy and retinal imaging in diagnosing diabetic retinopathy</a:t>
            </a:r>
            <a:endParaRPr sz="2400">
              <a:solidFill>
                <a:srgbClr val="000000"/>
              </a:solidFill>
              <a:latin typeface="Calibri"/>
              <a:ea typeface="Calibri"/>
              <a:cs typeface="Calibri"/>
              <a:sym typeface="Calibri"/>
            </a:endParaRPr>
          </a:p>
          <a:p>
            <a:pPr marL="685800" lvl="1" indent="-2413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Can be interpreted in different ways depending on the resources available</a:t>
            </a:r>
            <a:endParaRPr sz="2400">
              <a:solidFill>
                <a:srgbClr val="000000"/>
              </a:solidFill>
              <a:latin typeface="Calibri"/>
              <a:ea typeface="Calibri"/>
              <a:cs typeface="Calibri"/>
              <a:sym typeface="Calibri"/>
            </a:endParaRPr>
          </a:p>
          <a:p>
            <a:pPr marL="1143000" lvl="2" indent="-2413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Ophthalmologist or optometrist on site</a:t>
            </a:r>
            <a:endParaRPr sz="2400">
              <a:solidFill>
                <a:srgbClr val="000000"/>
              </a:solidFill>
              <a:latin typeface="Calibri"/>
              <a:ea typeface="Calibri"/>
              <a:cs typeface="Calibri"/>
              <a:sym typeface="Calibri"/>
            </a:endParaRPr>
          </a:p>
          <a:p>
            <a:pPr marL="1143000" lvl="2" indent="-2413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Telehealth - remote interpretation</a:t>
            </a:r>
            <a:endParaRPr sz="2400">
              <a:solidFill>
                <a:srgbClr val="000000"/>
              </a:solidFill>
              <a:latin typeface="Calibri"/>
              <a:ea typeface="Calibri"/>
              <a:cs typeface="Calibri"/>
              <a:sym typeface="Calibri"/>
            </a:endParaRPr>
          </a:p>
          <a:p>
            <a:pPr marL="1143000" lvl="2" indent="-2413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Computerized algorithm </a:t>
            </a:r>
            <a:endParaRPr sz="2400">
              <a:solidFill>
                <a:srgbClr val="000000"/>
              </a:solidFill>
              <a:latin typeface="Calibri"/>
              <a:ea typeface="Calibri"/>
              <a:cs typeface="Calibri"/>
              <a:sym typeface="Calibri"/>
            </a:endParaRPr>
          </a:p>
          <a:p>
            <a:pPr marL="0" lvl="0" indent="0" algn="l" rtl="0">
              <a:lnSpc>
                <a:spcPct val="100000"/>
              </a:lnSpc>
              <a:spcBef>
                <a:spcPts val="1000"/>
              </a:spcBef>
              <a:spcAft>
                <a:spcPts val="1000"/>
              </a:spcAft>
              <a:buNone/>
            </a:pPr>
            <a:endParaRPr sz="2400">
              <a:solidFill>
                <a:srgbClr val="000000"/>
              </a:solidFill>
              <a:latin typeface="Calibri"/>
              <a:ea typeface="Calibri"/>
              <a:cs typeface="Calibri"/>
              <a:sym typeface="Calibri"/>
            </a:endParaRPr>
          </a:p>
        </p:txBody>
      </p:sp>
      <p:sp>
        <p:nvSpPr>
          <p:cNvPr id="447" name="Google Shape;447;p56"/>
          <p:cNvSpPr txBox="1">
            <a:spLocks noGrp="1"/>
          </p:cNvSpPr>
          <p:nvPr>
            <p:ph type="title"/>
          </p:nvPr>
        </p:nvSpPr>
        <p:spPr>
          <a:xfrm>
            <a:off x="972600" y="859000"/>
            <a:ext cx="10251600" cy="713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000">
                <a:latin typeface="Calibri"/>
                <a:ea typeface="Calibri"/>
                <a:cs typeface="Calibri"/>
                <a:sym typeface="Calibri"/>
              </a:rPr>
              <a:t>Diagnosis</a:t>
            </a:r>
            <a:endParaRPr sz="3000">
              <a:latin typeface="Calibri"/>
              <a:ea typeface="Calibri"/>
              <a:cs typeface="Calibri"/>
              <a:sym typeface="Calibri"/>
            </a:endParaRPr>
          </a:p>
        </p:txBody>
      </p:sp>
      <p:sp>
        <p:nvSpPr>
          <p:cNvPr id="448" name="Google Shape;448;p56"/>
          <p:cNvSpPr/>
          <p:nvPr/>
        </p:nvSpPr>
        <p:spPr>
          <a:xfrm>
            <a:off x="3717550" y="6517875"/>
            <a:ext cx="84744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latin typeface="Calibri"/>
                <a:ea typeface="Calibri"/>
                <a:cs typeface="Calibri"/>
                <a:sym typeface="Calibri"/>
              </a:rPr>
              <a:t>(</a:t>
            </a:r>
            <a:r>
              <a:rPr lang="en-US">
                <a:highlight>
                  <a:srgbClr val="FFFFFF"/>
                </a:highlight>
                <a:latin typeface="Calibri"/>
                <a:ea typeface="Calibri"/>
                <a:cs typeface="Calibri"/>
                <a:sym typeface="Calibri"/>
              </a:rPr>
              <a:t>McCulloch</a:t>
            </a:r>
            <a:r>
              <a:rPr lang="en-US" sz="1700">
                <a:latin typeface="Calibri"/>
                <a:ea typeface="Calibri"/>
                <a:cs typeface="Calibri"/>
                <a:sym typeface="Calibri"/>
              </a:rPr>
              <a:t>,</a:t>
            </a:r>
            <a:r>
              <a:rPr lang="en-US">
                <a:latin typeface="Calibri"/>
                <a:ea typeface="Calibri"/>
                <a:cs typeface="Calibri"/>
                <a:sym typeface="Calibri"/>
              </a:rPr>
              <a:t> </a:t>
            </a:r>
            <a:r>
              <a:rPr lang="en-US" b="0" i="0" u="none" strike="noStrike" cap="none">
                <a:latin typeface="Calibri"/>
                <a:ea typeface="Calibri"/>
                <a:cs typeface="Calibri"/>
                <a:sym typeface="Calibri"/>
              </a:rPr>
              <a:t>20</a:t>
            </a:r>
            <a:r>
              <a:rPr lang="en-US">
                <a:latin typeface="Calibri"/>
                <a:ea typeface="Calibri"/>
                <a:cs typeface="Calibri"/>
                <a:sym typeface="Calibri"/>
              </a:rPr>
              <a:t>20</a:t>
            </a:r>
            <a:r>
              <a:rPr lang="en-US" b="0" i="0" u="none" strike="noStrike" cap="none">
                <a:latin typeface="Calibri"/>
                <a:ea typeface="Calibri"/>
                <a:cs typeface="Calibri"/>
                <a:sym typeface="Calibri"/>
              </a:rPr>
              <a: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7"/>
          <p:cNvSpPr txBox="1">
            <a:spLocks noGrp="1"/>
          </p:cNvSpPr>
          <p:nvPr>
            <p:ph type="title"/>
          </p:nvPr>
        </p:nvSpPr>
        <p:spPr>
          <a:xfrm>
            <a:off x="970200" y="872425"/>
            <a:ext cx="10251600" cy="713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000">
                <a:latin typeface="Calibri"/>
                <a:ea typeface="Calibri"/>
                <a:cs typeface="Calibri"/>
                <a:sym typeface="Calibri"/>
              </a:rPr>
              <a:t>Prevention of Diabetic Retinopathy</a:t>
            </a:r>
            <a:endParaRPr sz="3000">
              <a:latin typeface="Calibri"/>
              <a:ea typeface="Calibri"/>
              <a:cs typeface="Calibri"/>
              <a:sym typeface="Calibri"/>
            </a:endParaRPr>
          </a:p>
        </p:txBody>
      </p:sp>
      <p:sp>
        <p:nvSpPr>
          <p:cNvPr id="454" name="Google Shape;454;p57"/>
          <p:cNvSpPr txBox="1">
            <a:spLocks noGrp="1"/>
          </p:cNvSpPr>
          <p:nvPr>
            <p:ph type="body" idx="1"/>
          </p:nvPr>
        </p:nvSpPr>
        <p:spPr>
          <a:xfrm>
            <a:off x="970200" y="1818958"/>
            <a:ext cx="10251600" cy="3014700"/>
          </a:xfrm>
          <a:prstGeom prst="rect">
            <a:avLst/>
          </a:prstGeom>
          <a:noFill/>
          <a:ln>
            <a:noFill/>
          </a:ln>
        </p:spPr>
        <p:txBody>
          <a:bodyPr spcFirstLastPara="1" wrap="square" lIns="91425" tIns="45700" rIns="91425" bIns="45700" anchor="t" anchorCtr="0">
            <a:noAutofit/>
          </a:bodyPr>
          <a:lstStyle/>
          <a:p>
            <a:pPr marL="228600" lvl="0" indent="-203200" algn="l" rtl="0">
              <a:lnSpc>
                <a:spcPct val="10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Identification of at-risk patients</a:t>
            </a:r>
            <a:endParaRPr sz="2400">
              <a:solidFill>
                <a:srgbClr val="000000"/>
              </a:solidFill>
              <a:latin typeface="Calibri"/>
              <a:ea typeface="Calibri"/>
              <a:cs typeface="Calibri"/>
              <a:sym typeface="Calibri"/>
            </a:endParaRPr>
          </a:p>
          <a:p>
            <a:pPr marL="228600" lvl="0" indent="-2032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Evaluation of patient knowledge</a:t>
            </a:r>
            <a:endParaRPr sz="2400">
              <a:solidFill>
                <a:srgbClr val="000000"/>
              </a:solidFill>
              <a:latin typeface="Calibri"/>
              <a:ea typeface="Calibri"/>
              <a:cs typeface="Calibri"/>
              <a:sym typeface="Calibri"/>
            </a:endParaRPr>
          </a:p>
          <a:p>
            <a:pPr marL="228600" lvl="0" indent="-203200" algn="l" rtl="0">
              <a:lnSpc>
                <a:spcPct val="100000"/>
              </a:lnSpc>
              <a:spcBef>
                <a:spcPts val="1000"/>
              </a:spcBef>
              <a:spcAft>
                <a:spcPts val="1000"/>
              </a:spcAft>
              <a:buClr>
                <a:srgbClr val="000000"/>
              </a:buClr>
              <a:buSzPts val="2400"/>
              <a:buFont typeface="Calibri"/>
              <a:buChar char="●"/>
            </a:pPr>
            <a:r>
              <a:rPr lang="en-US" sz="2400">
                <a:solidFill>
                  <a:srgbClr val="000000"/>
                </a:solidFill>
                <a:latin typeface="Calibri"/>
                <a:ea typeface="Calibri"/>
                <a:cs typeface="Calibri"/>
                <a:sym typeface="Calibri"/>
              </a:rPr>
              <a:t>Adherence to screening guidelines </a:t>
            </a:r>
            <a:endParaRPr sz="2400">
              <a:solidFill>
                <a:srgbClr val="000000"/>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8"/>
          <p:cNvSpPr txBox="1">
            <a:spLocks noGrp="1"/>
          </p:cNvSpPr>
          <p:nvPr>
            <p:ph type="title"/>
          </p:nvPr>
        </p:nvSpPr>
        <p:spPr>
          <a:xfrm>
            <a:off x="970188" y="881775"/>
            <a:ext cx="102516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US" sz="3000">
                <a:latin typeface="Calibri"/>
                <a:ea typeface="Calibri"/>
                <a:cs typeface="Calibri"/>
                <a:sym typeface="Calibri"/>
              </a:rPr>
              <a:t>CDS Implementation in Clinical Workflows</a:t>
            </a:r>
            <a:endParaRPr sz="3000">
              <a:latin typeface="Calibri"/>
              <a:ea typeface="Calibri"/>
              <a:cs typeface="Calibri"/>
              <a:sym typeface="Calibri"/>
            </a:endParaRPr>
          </a:p>
          <a:p>
            <a:pPr marL="0" lvl="0" indent="0" algn="l" rtl="0">
              <a:spcBef>
                <a:spcPts val="0"/>
              </a:spcBef>
              <a:spcAft>
                <a:spcPts val="0"/>
              </a:spcAft>
              <a:buNone/>
            </a:pPr>
            <a:endParaRPr sz="3000">
              <a:latin typeface="Calibri"/>
              <a:ea typeface="Calibri"/>
              <a:cs typeface="Calibri"/>
              <a:sym typeface="Calibri"/>
            </a:endParaRPr>
          </a:p>
        </p:txBody>
      </p:sp>
      <p:grpSp>
        <p:nvGrpSpPr>
          <p:cNvPr id="461" name="Google Shape;461;p58"/>
          <p:cNvGrpSpPr/>
          <p:nvPr/>
        </p:nvGrpSpPr>
        <p:grpSpPr>
          <a:xfrm>
            <a:off x="1197551" y="4598485"/>
            <a:ext cx="9796877" cy="1127348"/>
            <a:chOff x="1593000" y="2322568"/>
            <a:chExt cx="6278440" cy="643500"/>
          </a:xfrm>
        </p:grpSpPr>
        <p:sp>
          <p:nvSpPr>
            <p:cNvPr id="462" name="Google Shape;462;p58"/>
            <p:cNvSpPr/>
            <p:nvPr/>
          </p:nvSpPr>
          <p:spPr>
            <a:xfrm>
              <a:off x="3728375" y="2322568"/>
              <a:ext cx="3822600" cy="6435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3" name="Google Shape;463;p58"/>
            <p:cNvSpPr/>
            <p:nvPr/>
          </p:nvSpPr>
          <p:spPr>
            <a:xfrm flipH="1">
              <a:off x="2283025" y="2322575"/>
              <a:ext cx="1844400" cy="642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4" name="Google Shape;464;p58"/>
            <p:cNvSpPr/>
            <p:nvPr/>
          </p:nvSpPr>
          <p:spPr>
            <a:xfrm rot="-5400000">
              <a:off x="3501574" y="1934671"/>
              <a:ext cx="643356" cy="1419149"/>
            </a:xfrm>
            <a:prstGeom prst="flowChartOffpageConnector">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5" name="Google Shape;465;p58"/>
            <p:cNvSpPr/>
            <p:nvPr/>
          </p:nvSpPr>
          <p:spPr>
            <a:xfrm>
              <a:off x="2342625" y="2399951"/>
              <a:ext cx="1940700" cy="4959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700">
                  <a:latin typeface="Roboto Medium"/>
                  <a:ea typeface="Roboto Medium"/>
                  <a:cs typeface="Roboto Medium"/>
                  <a:sym typeface="Roboto Medium"/>
                </a:rPr>
                <a:t>Applications</a:t>
              </a:r>
              <a:endParaRPr sz="1700">
                <a:latin typeface="Roboto"/>
                <a:ea typeface="Roboto"/>
                <a:cs typeface="Roboto"/>
                <a:sym typeface="Roboto"/>
              </a:endParaRPr>
            </a:p>
          </p:txBody>
        </p:sp>
        <p:sp>
          <p:nvSpPr>
            <p:cNvPr id="466" name="Google Shape;466;p58"/>
            <p:cNvSpPr/>
            <p:nvPr/>
          </p:nvSpPr>
          <p:spPr>
            <a:xfrm>
              <a:off x="1593000" y="2322568"/>
              <a:ext cx="690000" cy="642300"/>
            </a:xfrm>
            <a:prstGeom prst="rect">
              <a:avLst/>
            </a:prstGeom>
            <a:solidFill>
              <a:srgbClr val="FFFFFF"/>
            </a:solidFill>
            <a:ln w="19050" cap="flat" cmpd="sng">
              <a:solidFill>
                <a:srgbClr val="000000"/>
              </a:solidFill>
              <a:prstDash val="solid"/>
              <a:round/>
              <a:headEnd type="none" w="sm" len="sm"/>
              <a:tailEnd type="none" w="sm" len="sm"/>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7" name="Google Shape;467;p58"/>
            <p:cNvSpPr/>
            <p:nvPr/>
          </p:nvSpPr>
          <p:spPr>
            <a:xfrm>
              <a:off x="1593000" y="2322575"/>
              <a:ext cx="690000" cy="642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500">
                  <a:latin typeface="Roboto Thin"/>
                  <a:ea typeface="Roboto Thin"/>
                  <a:cs typeface="Roboto Thin"/>
                  <a:sym typeface="Roboto Thin"/>
                </a:rPr>
                <a:t>03</a:t>
              </a:r>
              <a:endParaRPr sz="3500">
                <a:latin typeface="Roboto Thin"/>
                <a:ea typeface="Roboto Thin"/>
                <a:cs typeface="Roboto Thin"/>
                <a:sym typeface="Roboto Thin"/>
              </a:endParaRPr>
            </a:p>
          </p:txBody>
        </p:sp>
        <p:sp>
          <p:nvSpPr>
            <p:cNvPr id="468" name="Google Shape;468;p58"/>
            <p:cNvSpPr/>
            <p:nvPr/>
          </p:nvSpPr>
          <p:spPr>
            <a:xfrm>
              <a:off x="4387840" y="2323759"/>
              <a:ext cx="3483600" cy="642300"/>
            </a:xfrm>
            <a:prstGeom prst="rect">
              <a:avLst/>
            </a:prstGeom>
            <a:solidFill>
              <a:srgbClr val="F3F3F3"/>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609600" lvl="0" indent="-400050" algn="l" rtl="0">
                <a:spcBef>
                  <a:spcPts val="0"/>
                </a:spcBef>
                <a:spcAft>
                  <a:spcPts val="0"/>
                </a:spcAft>
                <a:buSzPts val="1500"/>
                <a:buChar char="●"/>
              </a:pPr>
              <a:r>
                <a:rPr lang="en-US" sz="1500"/>
                <a:t>EHR integration</a:t>
              </a:r>
              <a:endParaRPr sz="1500"/>
            </a:p>
            <a:p>
              <a:pPr marL="609600" lvl="0" indent="-400050" algn="l" rtl="0">
                <a:spcBef>
                  <a:spcPts val="0"/>
                </a:spcBef>
                <a:spcAft>
                  <a:spcPts val="0"/>
                </a:spcAft>
                <a:buSzPts val="1500"/>
                <a:buChar char="●"/>
              </a:pPr>
              <a:r>
                <a:rPr lang="en-US" sz="1500"/>
                <a:t>Clinical documentation</a:t>
              </a:r>
              <a:endParaRPr sz="1200">
                <a:latin typeface="Roboto"/>
                <a:ea typeface="Roboto"/>
                <a:cs typeface="Roboto"/>
                <a:sym typeface="Roboto"/>
              </a:endParaRPr>
            </a:p>
          </p:txBody>
        </p:sp>
      </p:grpSp>
      <p:grpSp>
        <p:nvGrpSpPr>
          <p:cNvPr id="469" name="Google Shape;469;p58"/>
          <p:cNvGrpSpPr/>
          <p:nvPr/>
        </p:nvGrpSpPr>
        <p:grpSpPr>
          <a:xfrm>
            <a:off x="1197551" y="3471132"/>
            <a:ext cx="9796877" cy="1127348"/>
            <a:chOff x="1593000" y="2322568"/>
            <a:chExt cx="6278440" cy="643500"/>
          </a:xfrm>
        </p:grpSpPr>
        <p:sp>
          <p:nvSpPr>
            <p:cNvPr id="470" name="Google Shape;470;p58"/>
            <p:cNvSpPr/>
            <p:nvPr/>
          </p:nvSpPr>
          <p:spPr>
            <a:xfrm>
              <a:off x="3728375" y="2322568"/>
              <a:ext cx="3822600" cy="6435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1" name="Google Shape;471;p58"/>
            <p:cNvSpPr/>
            <p:nvPr/>
          </p:nvSpPr>
          <p:spPr>
            <a:xfrm flipH="1">
              <a:off x="2283025" y="2322575"/>
              <a:ext cx="1844400" cy="642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b="1"/>
            </a:p>
          </p:txBody>
        </p:sp>
        <p:sp>
          <p:nvSpPr>
            <p:cNvPr id="472" name="Google Shape;472;p58"/>
            <p:cNvSpPr/>
            <p:nvPr/>
          </p:nvSpPr>
          <p:spPr>
            <a:xfrm rot="-5400000">
              <a:off x="3501574" y="1934671"/>
              <a:ext cx="643356" cy="1419149"/>
            </a:xfrm>
            <a:prstGeom prst="flowChartOffpageConnector">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3" name="Google Shape;473;p58"/>
            <p:cNvSpPr/>
            <p:nvPr/>
          </p:nvSpPr>
          <p:spPr>
            <a:xfrm>
              <a:off x="2342625" y="2399951"/>
              <a:ext cx="1940700" cy="495900"/>
            </a:xfrm>
            <a:prstGeom prst="rect">
              <a:avLst/>
            </a:prstGeom>
            <a:solidFill>
              <a:srgbClr val="FFFFFF"/>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US" sz="1700" b="1"/>
                <a:t>Interventions</a:t>
              </a:r>
              <a:endParaRPr sz="1700" b="1">
                <a:latin typeface="Roboto"/>
                <a:ea typeface="Roboto"/>
                <a:cs typeface="Roboto"/>
                <a:sym typeface="Roboto"/>
              </a:endParaRPr>
            </a:p>
          </p:txBody>
        </p:sp>
        <p:sp>
          <p:nvSpPr>
            <p:cNvPr id="474" name="Google Shape;474;p58"/>
            <p:cNvSpPr/>
            <p:nvPr/>
          </p:nvSpPr>
          <p:spPr>
            <a:xfrm>
              <a:off x="1593000" y="2322568"/>
              <a:ext cx="690000" cy="642300"/>
            </a:xfrm>
            <a:prstGeom prst="rect">
              <a:avLst/>
            </a:prstGeom>
            <a:solidFill>
              <a:srgbClr val="FFFFFF"/>
            </a:solidFill>
            <a:ln w="19050" cap="flat" cmpd="sng">
              <a:solidFill>
                <a:srgbClr val="000000"/>
              </a:solidFill>
              <a:prstDash val="solid"/>
              <a:round/>
              <a:headEnd type="none" w="sm" len="sm"/>
              <a:tailEnd type="none" w="sm" len="sm"/>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5" name="Google Shape;475;p58"/>
            <p:cNvSpPr/>
            <p:nvPr/>
          </p:nvSpPr>
          <p:spPr>
            <a:xfrm>
              <a:off x="1593000" y="2322575"/>
              <a:ext cx="690000" cy="642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500">
                  <a:latin typeface="Roboto Thin"/>
                  <a:ea typeface="Roboto Thin"/>
                  <a:cs typeface="Roboto Thin"/>
                  <a:sym typeface="Roboto Thin"/>
                </a:rPr>
                <a:t>02</a:t>
              </a:r>
              <a:endParaRPr sz="3500">
                <a:latin typeface="Roboto Thin"/>
                <a:ea typeface="Roboto Thin"/>
                <a:cs typeface="Roboto Thin"/>
                <a:sym typeface="Roboto Thin"/>
              </a:endParaRPr>
            </a:p>
          </p:txBody>
        </p:sp>
        <p:sp>
          <p:nvSpPr>
            <p:cNvPr id="476" name="Google Shape;476;p58"/>
            <p:cNvSpPr/>
            <p:nvPr/>
          </p:nvSpPr>
          <p:spPr>
            <a:xfrm>
              <a:off x="4387840" y="2323752"/>
              <a:ext cx="3483600" cy="642300"/>
            </a:xfrm>
            <a:prstGeom prst="rect">
              <a:avLst/>
            </a:prstGeom>
            <a:solidFill>
              <a:srgbClr val="F3F3F3"/>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609600" lvl="0" indent="-400050" algn="l" rtl="0">
                <a:spcBef>
                  <a:spcPts val="0"/>
                </a:spcBef>
                <a:spcAft>
                  <a:spcPts val="0"/>
                </a:spcAft>
                <a:buSzPts val="1500"/>
                <a:buChar char="●"/>
              </a:pPr>
              <a:r>
                <a:rPr lang="en-US" sz="1500"/>
                <a:t>Generating automated patient reminders</a:t>
              </a:r>
              <a:endParaRPr sz="1500"/>
            </a:p>
            <a:p>
              <a:pPr marL="609600" lvl="0" indent="-400050" algn="l" rtl="0">
                <a:spcBef>
                  <a:spcPts val="0"/>
                </a:spcBef>
                <a:spcAft>
                  <a:spcPts val="0"/>
                </a:spcAft>
                <a:buSzPts val="1500"/>
                <a:buChar char="●"/>
              </a:pPr>
              <a:r>
                <a:rPr lang="en-US" sz="1500"/>
                <a:t>Utilizing trigger events to request follow up depending on patient risk category</a:t>
              </a:r>
              <a:endParaRPr sz="1500"/>
            </a:p>
            <a:p>
              <a:pPr marL="609600" lvl="0" indent="-400050" algn="l" rtl="0">
                <a:spcBef>
                  <a:spcPts val="0"/>
                </a:spcBef>
                <a:spcAft>
                  <a:spcPts val="0"/>
                </a:spcAft>
                <a:buSzPts val="1500"/>
                <a:buChar char="●"/>
              </a:pPr>
              <a:r>
                <a:rPr lang="en-US" sz="1500"/>
                <a:t>Alerting physicians about abnormal test results</a:t>
              </a:r>
              <a:endParaRPr sz="1200">
                <a:solidFill>
                  <a:srgbClr val="3D3D3D"/>
                </a:solidFill>
                <a:latin typeface="Roboto"/>
                <a:ea typeface="Roboto"/>
                <a:cs typeface="Roboto"/>
                <a:sym typeface="Roboto"/>
              </a:endParaRPr>
            </a:p>
          </p:txBody>
        </p:sp>
      </p:grpSp>
      <p:grpSp>
        <p:nvGrpSpPr>
          <p:cNvPr id="477" name="Google Shape;477;p58"/>
          <p:cNvGrpSpPr/>
          <p:nvPr/>
        </p:nvGrpSpPr>
        <p:grpSpPr>
          <a:xfrm>
            <a:off x="1197551" y="2343794"/>
            <a:ext cx="9796879" cy="1127348"/>
            <a:chOff x="1593000" y="2322568"/>
            <a:chExt cx="6278441" cy="643500"/>
          </a:xfrm>
        </p:grpSpPr>
        <p:sp>
          <p:nvSpPr>
            <p:cNvPr id="478" name="Google Shape;478;p58"/>
            <p:cNvSpPr/>
            <p:nvPr/>
          </p:nvSpPr>
          <p:spPr>
            <a:xfrm>
              <a:off x="3728375" y="2322568"/>
              <a:ext cx="3822600" cy="6435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9" name="Google Shape;479;p58"/>
            <p:cNvSpPr/>
            <p:nvPr/>
          </p:nvSpPr>
          <p:spPr>
            <a:xfrm flipH="1">
              <a:off x="2283025" y="2322575"/>
              <a:ext cx="1844400" cy="642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0" name="Google Shape;480;p58"/>
            <p:cNvSpPr/>
            <p:nvPr/>
          </p:nvSpPr>
          <p:spPr>
            <a:xfrm rot="-5400000">
              <a:off x="3501574" y="1934671"/>
              <a:ext cx="643356" cy="1419149"/>
            </a:xfrm>
            <a:prstGeom prst="flowChartOffpageConnector">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1" name="Google Shape;481;p58"/>
            <p:cNvSpPr/>
            <p:nvPr/>
          </p:nvSpPr>
          <p:spPr>
            <a:xfrm>
              <a:off x="2342625" y="2399951"/>
              <a:ext cx="1940700" cy="4959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700" b="1"/>
                <a:t>Infobuttons / Knowledge Links</a:t>
              </a:r>
              <a:endParaRPr sz="1700" b="1"/>
            </a:p>
            <a:p>
              <a:pPr marL="0" lvl="0" indent="0" algn="l" rtl="0">
                <a:lnSpc>
                  <a:spcPct val="115000"/>
                </a:lnSpc>
                <a:spcBef>
                  <a:spcPts val="0"/>
                </a:spcBef>
                <a:spcAft>
                  <a:spcPts val="0"/>
                </a:spcAft>
                <a:buNone/>
              </a:pPr>
              <a:endParaRPr sz="1600" b="1">
                <a:solidFill>
                  <a:srgbClr val="FFFFFF"/>
                </a:solidFill>
                <a:latin typeface="Roboto"/>
                <a:ea typeface="Roboto"/>
                <a:cs typeface="Roboto"/>
                <a:sym typeface="Roboto"/>
              </a:endParaRPr>
            </a:p>
          </p:txBody>
        </p:sp>
        <p:sp>
          <p:nvSpPr>
            <p:cNvPr id="482" name="Google Shape;482;p58"/>
            <p:cNvSpPr/>
            <p:nvPr/>
          </p:nvSpPr>
          <p:spPr>
            <a:xfrm>
              <a:off x="1593000" y="2322568"/>
              <a:ext cx="690000" cy="642300"/>
            </a:xfrm>
            <a:prstGeom prst="rect">
              <a:avLst/>
            </a:prstGeom>
            <a:solidFill>
              <a:srgbClr val="FFFFFF"/>
            </a:solidFill>
            <a:ln w="19050" cap="flat" cmpd="sng">
              <a:solidFill>
                <a:srgbClr val="000000"/>
              </a:solidFill>
              <a:prstDash val="solid"/>
              <a:round/>
              <a:headEnd type="none" w="sm" len="sm"/>
              <a:tailEnd type="none" w="sm" len="sm"/>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3" name="Google Shape;483;p58"/>
            <p:cNvSpPr/>
            <p:nvPr/>
          </p:nvSpPr>
          <p:spPr>
            <a:xfrm>
              <a:off x="1593000" y="2322575"/>
              <a:ext cx="690000" cy="642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500">
                  <a:latin typeface="Roboto Thin"/>
                  <a:ea typeface="Roboto Thin"/>
                  <a:cs typeface="Roboto Thin"/>
                  <a:sym typeface="Roboto Thin"/>
                </a:rPr>
                <a:t>01</a:t>
              </a:r>
              <a:endParaRPr sz="3500">
                <a:latin typeface="Roboto Thin"/>
                <a:ea typeface="Roboto Thin"/>
                <a:cs typeface="Roboto Thin"/>
                <a:sym typeface="Roboto Thin"/>
              </a:endParaRPr>
            </a:p>
          </p:txBody>
        </p:sp>
        <p:sp>
          <p:nvSpPr>
            <p:cNvPr id="484" name="Google Shape;484;p58"/>
            <p:cNvSpPr/>
            <p:nvPr/>
          </p:nvSpPr>
          <p:spPr>
            <a:xfrm>
              <a:off x="4387841" y="2323755"/>
              <a:ext cx="3483600" cy="642300"/>
            </a:xfrm>
            <a:prstGeom prst="rect">
              <a:avLst/>
            </a:prstGeom>
            <a:solidFill>
              <a:srgbClr val="F3F3F3"/>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609600" lvl="0" indent="-400050" algn="l" rtl="0">
                <a:spcBef>
                  <a:spcPts val="0"/>
                </a:spcBef>
                <a:spcAft>
                  <a:spcPts val="0"/>
                </a:spcAft>
                <a:buSzPts val="1500"/>
                <a:buChar char="●"/>
              </a:pPr>
              <a:r>
                <a:rPr lang="en-US" sz="1500"/>
                <a:t>Retrieving relevant and up-to-date data for clinician (i.e. guidelines and recommendations)</a:t>
              </a:r>
              <a:endParaRPr sz="1500"/>
            </a:p>
            <a:p>
              <a:pPr marL="609600" lvl="0" indent="-400050" algn="l" rtl="0">
                <a:spcBef>
                  <a:spcPts val="0"/>
                </a:spcBef>
                <a:spcAft>
                  <a:spcPts val="0"/>
                </a:spcAft>
                <a:buSzPts val="1500"/>
                <a:buChar char="●"/>
              </a:pPr>
              <a:r>
                <a:rPr lang="en-US" sz="1500"/>
                <a:t>Printing out educational reports for patients and their families</a:t>
              </a:r>
              <a:endParaRPr sz="1200">
                <a:solidFill>
                  <a:srgbClr val="3D3D3D"/>
                </a:solidFill>
                <a:latin typeface="Roboto"/>
                <a:ea typeface="Roboto"/>
                <a:cs typeface="Roboto"/>
                <a:sym typeface="Roboto"/>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8"/>
        <p:cNvGrpSpPr/>
        <p:nvPr/>
      </p:nvGrpSpPr>
      <p:grpSpPr>
        <a:xfrm>
          <a:off x="0" y="0"/>
          <a:ext cx="0" cy="0"/>
          <a:chOff x="0" y="0"/>
          <a:chExt cx="0" cy="0"/>
        </a:xfrm>
      </p:grpSpPr>
      <p:sp>
        <p:nvSpPr>
          <p:cNvPr id="489" name="Google Shape;489;p59"/>
          <p:cNvSpPr txBox="1">
            <a:spLocks noGrp="1"/>
          </p:cNvSpPr>
          <p:nvPr>
            <p:ph type="title"/>
          </p:nvPr>
        </p:nvSpPr>
        <p:spPr>
          <a:xfrm>
            <a:off x="970200" y="859000"/>
            <a:ext cx="10251600" cy="713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000">
                <a:latin typeface="Calibri"/>
                <a:ea typeface="Calibri"/>
                <a:cs typeface="Calibri"/>
                <a:sym typeface="Calibri"/>
              </a:rPr>
              <a:t>Required Data for CDS Implementation </a:t>
            </a:r>
            <a:endParaRPr sz="3000">
              <a:latin typeface="Calibri"/>
              <a:ea typeface="Calibri"/>
              <a:cs typeface="Calibri"/>
              <a:sym typeface="Calibri"/>
            </a:endParaRPr>
          </a:p>
        </p:txBody>
      </p:sp>
      <p:sp>
        <p:nvSpPr>
          <p:cNvPr id="490" name="Google Shape;490;p59"/>
          <p:cNvSpPr txBox="1">
            <a:spLocks noGrp="1"/>
          </p:cNvSpPr>
          <p:nvPr>
            <p:ph type="body" idx="1"/>
          </p:nvPr>
        </p:nvSpPr>
        <p:spPr>
          <a:xfrm>
            <a:off x="970200" y="1711583"/>
            <a:ext cx="10251600" cy="3014700"/>
          </a:xfrm>
          <a:prstGeom prst="rect">
            <a:avLst/>
          </a:prstGeom>
          <a:noFill/>
          <a:ln>
            <a:noFill/>
          </a:ln>
        </p:spPr>
        <p:txBody>
          <a:bodyPr spcFirstLastPara="1" wrap="square" lIns="91425" tIns="45700" rIns="91425" bIns="45700" anchor="t" anchorCtr="0">
            <a:noAutofit/>
          </a:bodyPr>
          <a:lstStyle/>
          <a:p>
            <a:pPr marL="228600" lvl="0" indent="-191135" algn="l" rtl="0">
              <a:lnSpc>
                <a:spcPct val="10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Patient Data</a:t>
            </a:r>
            <a:endParaRPr sz="2000">
              <a:solidFill>
                <a:srgbClr val="000000"/>
              </a:solidFill>
              <a:latin typeface="Calibri"/>
              <a:ea typeface="Calibri"/>
              <a:cs typeface="Calibri"/>
              <a:sym typeface="Calibri"/>
            </a:endParaRPr>
          </a:p>
          <a:p>
            <a:pPr marL="685800" lvl="1" indent="-214630" algn="l" rtl="0">
              <a:lnSpc>
                <a:spcPct val="10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Diagnosis of diabetes (new or historical)</a:t>
            </a:r>
            <a:endParaRPr sz="2000">
              <a:solidFill>
                <a:srgbClr val="000000"/>
              </a:solidFill>
              <a:latin typeface="Calibri"/>
              <a:ea typeface="Calibri"/>
              <a:cs typeface="Calibri"/>
              <a:sym typeface="Calibri"/>
            </a:endParaRPr>
          </a:p>
          <a:p>
            <a:pPr marL="1143000" lvl="2" indent="-238125" algn="l" rtl="0">
              <a:lnSpc>
                <a:spcPct val="10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duration of diagnosis, prior complications, associated conditions</a:t>
            </a:r>
            <a:endParaRPr sz="2000">
              <a:solidFill>
                <a:srgbClr val="000000"/>
              </a:solidFill>
              <a:latin typeface="Calibri"/>
              <a:ea typeface="Calibri"/>
              <a:cs typeface="Calibri"/>
              <a:sym typeface="Calibri"/>
            </a:endParaRPr>
          </a:p>
          <a:p>
            <a:pPr marL="685800" lvl="1" indent="-214630" algn="l" rtl="0">
              <a:lnSpc>
                <a:spcPct val="10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Patient demographics</a:t>
            </a:r>
            <a:endParaRPr sz="2000">
              <a:solidFill>
                <a:srgbClr val="000000"/>
              </a:solidFill>
              <a:latin typeface="Calibri"/>
              <a:ea typeface="Calibri"/>
              <a:cs typeface="Calibri"/>
              <a:sym typeface="Calibri"/>
            </a:endParaRPr>
          </a:p>
          <a:p>
            <a:pPr marL="1143000" lvl="2" indent="-238125" algn="l" rtl="0">
              <a:lnSpc>
                <a:spcPct val="10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Age, gender, race/ethnicity, address, contact information</a:t>
            </a:r>
            <a:endParaRPr sz="2000">
              <a:solidFill>
                <a:srgbClr val="000000"/>
              </a:solidFill>
              <a:latin typeface="Calibri"/>
              <a:ea typeface="Calibri"/>
              <a:cs typeface="Calibri"/>
              <a:sym typeface="Calibri"/>
            </a:endParaRPr>
          </a:p>
          <a:p>
            <a:pPr marL="685800" lvl="1" indent="-214630" algn="l" rtl="0">
              <a:lnSpc>
                <a:spcPct val="10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Social determinants of health</a:t>
            </a:r>
            <a:endParaRPr sz="2000">
              <a:solidFill>
                <a:srgbClr val="000000"/>
              </a:solidFill>
              <a:latin typeface="Calibri"/>
              <a:ea typeface="Calibri"/>
              <a:cs typeface="Calibri"/>
              <a:sym typeface="Calibri"/>
            </a:endParaRPr>
          </a:p>
          <a:p>
            <a:pPr marL="1143000" lvl="2" indent="-238125" algn="l" rtl="0">
              <a:lnSpc>
                <a:spcPct val="10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Access to healthcare, access to primary healthcare, health literacy, employment/income, socioeconomic conditions</a:t>
            </a:r>
            <a:endParaRPr sz="2000">
              <a:solidFill>
                <a:srgbClr val="000000"/>
              </a:solidFill>
              <a:latin typeface="Calibri"/>
              <a:ea typeface="Calibri"/>
              <a:cs typeface="Calibri"/>
              <a:sym typeface="Calibri"/>
            </a:endParaRPr>
          </a:p>
          <a:p>
            <a:pPr marL="685800" lvl="1" indent="-214630" algn="l" rtl="0">
              <a:lnSpc>
                <a:spcPct val="10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Pregnancy status: family planning, female of childbearing age?</a:t>
            </a:r>
            <a:endParaRPr sz="2000">
              <a:solidFill>
                <a:srgbClr val="000000"/>
              </a:solidFill>
              <a:latin typeface="Calibri"/>
              <a:ea typeface="Calibri"/>
              <a:cs typeface="Calibri"/>
              <a:sym typeface="Calibri"/>
            </a:endParaRPr>
          </a:p>
          <a:p>
            <a:pPr marL="685800" lvl="1" indent="-214630" algn="l" rtl="0">
              <a:lnSpc>
                <a:spcPct val="10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Insurance status: coverage, specialty provider coverage, copay information</a:t>
            </a:r>
            <a:endParaRPr sz="2000">
              <a:solidFill>
                <a:srgbClr val="000000"/>
              </a:solidFill>
              <a:latin typeface="Calibri"/>
              <a:ea typeface="Calibri"/>
              <a:cs typeface="Calibri"/>
              <a:sym typeface="Calibri"/>
            </a:endParaRPr>
          </a:p>
          <a:p>
            <a:pPr marL="685800" lvl="1" indent="-214630" algn="l" rtl="0">
              <a:lnSpc>
                <a:spcPct val="10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Laboratory/clinical values</a:t>
            </a:r>
            <a:endParaRPr sz="2000">
              <a:solidFill>
                <a:srgbClr val="000000"/>
              </a:solidFill>
              <a:latin typeface="Calibri"/>
              <a:ea typeface="Calibri"/>
              <a:cs typeface="Calibri"/>
              <a:sym typeface="Calibri"/>
            </a:endParaRPr>
          </a:p>
          <a:p>
            <a:pPr marL="1143000" lvl="2" indent="-238125" algn="l" rtl="0">
              <a:lnSpc>
                <a:spcPct val="10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Glycemic control</a:t>
            </a:r>
            <a:endParaRPr sz="2000">
              <a:solidFill>
                <a:srgbClr val="000000"/>
              </a:solidFill>
              <a:latin typeface="Calibri"/>
              <a:ea typeface="Calibri"/>
              <a:cs typeface="Calibri"/>
              <a:sym typeface="Calibri"/>
            </a:endParaRPr>
          </a:p>
          <a:p>
            <a:pPr marL="1143000" lvl="2" indent="-238125" algn="l" rtl="0">
              <a:lnSpc>
                <a:spcPct val="10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Blood pressure control</a:t>
            </a:r>
            <a:endParaRPr sz="2000">
              <a:solidFill>
                <a:srgbClr val="000000"/>
              </a:solidFill>
              <a:latin typeface="Calibri"/>
              <a:ea typeface="Calibri"/>
              <a:cs typeface="Calibri"/>
              <a:sym typeface="Calibri"/>
            </a:endParaRPr>
          </a:p>
          <a:p>
            <a:pPr marL="1143000" lvl="2" indent="-238125" algn="l" rtl="0">
              <a:lnSpc>
                <a:spcPct val="100000"/>
              </a:lnSpc>
              <a:spcBef>
                <a:spcPts val="500"/>
              </a:spcBef>
              <a:spcAft>
                <a:spcPts val="2100"/>
              </a:spcAft>
              <a:buClr>
                <a:srgbClr val="000000"/>
              </a:buClr>
              <a:buSzPts val="2000"/>
              <a:buFont typeface="Calibri"/>
              <a:buChar char="■"/>
            </a:pPr>
            <a:r>
              <a:rPr lang="en-US" sz="2000">
                <a:solidFill>
                  <a:srgbClr val="000000"/>
                </a:solidFill>
                <a:latin typeface="Calibri"/>
                <a:ea typeface="Calibri"/>
                <a:cs typeface="Calibri"/>
                <a:sym typeface="Calibri"/>
              </a:rPr>
              <a:t>Lipid panel</a:t>
            </a:r>
            <a:endParaRPr sz="2000">
              <a:solidFill>
                <a:srgbClr val="00000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0"/>
          <p:cNvSpPr txBox="1">
            <a:spLocks noGrp="1"/>
          </p:cNvSpPr>
          <p:nvPr>
            <p:ph type="title"/>
          </p:nvPr>
        </p:nvSpPr>
        <p:spPr>
          <a:xfrm>
            <a:off x="970200" y="869175"/>
            <a:ext cx="102516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6600"/>
              <a:buFont typeface="Calibri"/>
              <a:buNone/>
            </a:pPr>
            <a:r>
              <a:rPr lang="en-US" sz="3000">
                <a:latin typeface="Calibri"/>
                <a:ea typeface="Calibri"/>
                <a:cs typeface="Calibri"/>
                <a:sym typeface="Calibri"/>
              </a:rPr>
              <a:t>CDS: Trigger Events</a:t>
            </a:r>
            <a:endParaRPr sz="3000">
              <a:latin typeface="Calibri"/>
              <a:ea typeface="Calibri"/>
              <a:cs typeface="Calibri"/>
              <a:sym typeface="Calibri"/>
            </a:endParaRPr>
          </a:p>
          <a:p>
            <a:pPr marL="0" lvl="0" indent="0" algn="l" rtl="0">
              <a:spcBef>
                <a:spcPts val="0"/>
              </a:spcBef>
              <a:spcAft>
                <a:spcPts val="0"/>
              </a:spcAft>
              <a:buNone/>
            </a:pPr>
            <a:endParaRPr sz="3000">
              <a:latin typeface="Calibri"/>
              <a:ea typeface="Calibri"/>
              <a:cs typeface="Calibri"/>
              <a:sym typeface="Calibri"/>
            </a:endParaRPr>
          </a:p>
        </p:txBody>
      </p:sp>
      <p:sp>
        <p:nvSpPr>
          <p:cNvPr id="497" name="Google Shape;497;p60"/>
          <p:cNvSpPr txBox="1">
            <a:spLocks noGrp="1"/>
          </p:cNvSpPr>
          <p:nvPr>
            <p:ph type="body" idx="1"/>
          </p:nvPr>
        </p:nvSpPr>
        <p:spPr>
          <a:xfrm>
            <a:off x="970200" y="1733558"/>
            <a:ext cx="10251600" cy="3014700"/>
          </a:xfrm>
          <a:prstGeom prst="rect">
            <a:avLst/>
          </a:prstGeom>
        </p:spPr>
        <p:txBody>
          <a:bodyPr spcFirstLastPara="1" wrap="square" lIns="121900" tIns="121900" rIns="121900" bIns="121900" anchor="t" anchorCtr="0">
            <a:noAutofit/>
          </a:bodyPr>
          <a:lstStyle/>
          <a:p>
            <a:pPr marL="228600" lvl="0" indent="-228600" algn="l" rtl="0">
              <a:lnSpc>
                <a:spcPct val="10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Presence or addition of a diagnosis of diabetes</a:t>
            </a:r>
            <a:endParaRPr sz="2400">
              <a:solidFill>
                <a:srgbClr val="000000"/>
              </a:solidFill>
              <a:latin typeface="Calibri"/>
              <a:ea typeface="Calibri"/>
              <a:cs typeface="Calibri"/>
              <a:sym typeface="Calibri"/>
            </a:endParaRPr>
          </a:p>
          <a:p>
            <a:pPr marL="685800" lvl="1" indent="-2286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First trigger of the CDS</a:t>
            </a:r>
            <a:endParaRPr sz="2400">
              <a:solidFill>
                <a:srgbClr val="000000"/>
              </a:solidFill>
              <a:latin typeface="Calibri"/>
              <a:ea typeface="Calibri"/>
              <a:cs typeface="Calibri"/>
              <a:sym typeface="Calibri"/>
            </a:endParaRPr>
          </a:p>
          <a:p>
            <a:pPr marL="228600" lvl="0" indent="-2286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Duration since last screening or examination (based on guidelines)</a:t>
            </a:r>
            <a:endParaRPr sz="2400">
              <a:solidFill>
                <a:srgbClr val="000000"/>
              </a:solidFill>
              <a:latin typeface="Calibri"/>
              <a:ea typeface="Calibri"/>
              <a:cs typeface="Calibri"/>
              <a:sym typeface="Calibri"/>
            </a:endParaRPr>
          </a:p>
          <a:p>
            <a:pPr marL="1219200" lvl="1" indent="-4572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If there is a prior screening or examination</a:t>
            </a:r>
            <a:endParaRPr sz="2400">
              <a:solidFill>
                <a:srgbClr val="000000"/>
              </a:solidFill>
              <a:latin typeface="Calibri"/>
              <a:ea typeface="Calibri"/>
              <a:cs typeface="Calibri"/>
              <a:sym typeface="Calibri"/>
            </a:endParaRPr>
          </a:p>
          <a:p>
            <a:pPr marL="228600" lvl="0" indent="-2286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Results of initial screening</a:t>
            </a:r>
            <a:endParaRPr sz="2400">
              <a:solidFill>
                <a:srgbClr val="000000"/>
              </a:solidFill>
              <a:latin typeface="Calibri"/>
              <a:ea typeface="Calibri"/>
              <a:cs typeface="Calibri"/>
              <a:sym typeface="Calibri"/>
            </a:endParaRPr>
          </a:p>
          <a:p>
            <a:pPr marL="228600" lvl="0" indent="-2286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Results of prior screening</a:t>
            </a:r>
            <a:endParaRPr sz="2400">
              <a:solidFill>
                <a:srgbClr val="000000"/>
              </a:solidFill>
              <a:latin typeface="Calibri"/>
              <a:ea typeface="Calibri"/>
              <a:cs typeface="Calibri"/>
              <a:sym typeface="Calibri"/>
            </a:endParaRPr>
          </a:p>
          <a:p>
            <a:pPr marL="228600" lvl="0" indent="-2286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Results of follow-up examinations</a:t>
            </a:r>
            <a:endParaRPr sz="2400">
              <a:solidFill>
                <a:srgbClr val="000000"/>
              </a:solidFill>
              <a:latin typeface="Calibri"/>
              <a:ea typeface="Calibri"/>
              <a:cs typeface="Calibri"/>
              <a:sym typeface="Calibri"/>
            </a:endParaRPr>
          </a:p>
          <a:p>
            <a:pPr marL="228600" lvl="0" indent="-228600" algn="l" rtl="0">
              <a:lnSpc>
                <a:spcPct val="100000"/>
              </a:lnSpc>
              <a:spcBef>
                <a:spcPts val="1000"/>
              </a:spcBef>
              <a:spcAft>
                <a:spcPts val="1000"/>
              </a:spcAft>
              <a:buClr>
                <a:srgbClr val="000000"/>
              </a:buClr>
              <a:buSzPts val="2400"/>
              <a:buFont typeface="Calibri"/>
              <a:buChar char="●"/>
            </a:pPr>
            <a:r>
              <a:rPr lang="en-US" sz="2400">
                <a:solidFill>
                  <a:srgbClr val="000000"/>
                </a:solidFill>
                <a:latin typeface="Calibri"/>
                <a:ea typeface="Calibri"/>
                <a:cs typeface="Calibri"/>
                <a:sym typeface="Calibri"/>
              </a:rPr>
              <a:t>Adherence to follow-up and referrals</a:t>
            </a:r>
            <a:endParaRPr sz="2400">
              <a:solidFill>
                <a:srgbClr val="000000"/>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1"/>
          <p:cNvSpPr txBox="1">
            <a:spLocks noGrp="1"/>
          </p:cNvSpPr>
          <p:nvPr>
            <p:ph type="title"/>
          </p:nvPr>
        </p:nvSpPr>
        <p:spPr>
          <a:xfrm>
            <a:off x="970200" y="869175"/>
            <a:ext cx="102516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6600"/>
              <a:buFont typeface="Calibri"/>
              <a:buNone/>
            </a:pPr>
            <a:r>
              <a:rPr lang="en-US" sz="3000">
                <a:latin typeface="Calibri"/>
                <a:ea typeface="Calibri"/>
                <a:cs typeface="Calibri"/>
                <a:sym typeface="Calibri"/>
              </a:rPr>
              <a:t>CDS: Impacted Applications</a:t>
            </a:r>
            <a:endParaRPr sz="3000">
              <a:latin typeface="Calibri"/>
              <a:ea typeface="Calibri"/>
              <a:cs typeface="Calibri"/>
              <a:sym typeface="Calibri"/>
            </a:endParaRPr>
          </a:p>
          <a:p>
            <a:pPr marL="0" lvl="0" indent="0" algn="l" rtl="0">
              <a:spcBef>
                <a:spcPts val="0"/>
              </a:spcBef>
              <a:spcAft>
                <a:spcPts val="0"/>
              </a:spcAft>
              <a:buNone/>
            </a:pPr>
            <a:endParaRPr sz="3000">
              <a:latin typeface="Calibri"/>
              <a:ea typeface="Calibri"/>
              <a:cs typeface="Calibri"/>
              <a:sym typeface="Calibri"/>
            </a:endParaRPr>
          </a:p>
        </p:txBody>
      </p:sp>
      <p:sp>
        <p:nvSpPr>
          <p:cNvPr id="504" name="Google Shape;504;p61"/>
          <p:cNvSpPr txBox="1">
            <a:spLocks noGrp="1"/>
          </p:cNvSpPr>
          <p:nvPr>
            <p:ph type="body" idx="1"/>
          </p:nvPr>
        </p:nvSpPr>
        <p:spPr>
          <a:xfrm>
            <a:off x="970200" y="1733558"/>
            <a:ext cx="10251600" cy="3014700"/>
          </a:xfrm>
          <a:prstGeom prst="rect">
            <a:avLst/>
          </a:prstGeom>
        </p:spPr>
        <p:txBody>
          <a:bodyPr spcFirstLastPara="1" wrap="square" lIns="121900" tIns="121900" rIns="121900" bIns="121900" anchor="t" anchorCtr="0">
            <a:noAutofit/>
          </a:bodyPr>
          <a:lstStyle/>
          <a:p>
            <a:pPr marL="228600" lvl="0" indent="-2286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Order entry</a:t>
            </a:r>
            <a:endParaRPr sz="2400">
              <a:solidFill>
                <a:srgbClr val="000000"/>
              </a:solidFill>
              <a:latin typeface="Calibri"/>
              <a:ea typeface="Calibri"/>
              <a:cs typeface="Calibri"/>
              <a:sym typeface="Calibri"/>
            </a:endParaRPr>
          </a:p>
          <a:p>
            <a:pPr marL="1219200" lvl="1" indent="-4572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Prompts for recommended screening tests</a:t>
            </a:r>
            <a:endParaRPr sz="2400">
              <a:solidFill>
                <a:srgbClr val="000000"/>
              </a:solidFill>
              <a:latin typeface="Calibri"/>
              <a:ea typeface="Calibri"/>
              <a:cs typeface="Calibri"/>
              <a:sym typeface="Calibri"/>
            </a:endParaRPr>
          </a:p>
          <a:p>
            <a:pPr marL="228600" lvl="0" indent="-2286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Follow-up scheduling</a:t>
            </a:r>
            <a:endParaRPr sz="2400">
              <a:solidFill>
                <a:srgbClr val="000000"/>
              </a:solidFill>
              <a:latin typeface="Calibri"/>
              <a:ea typeface="Calibri"/>
              <a:cs typeface="Calibri"/>
              <a:sym typeface="Calibri"/>
            </a:endParaRPr>
          </a:p>
          <a:p>
            <a:pPr marL="1219200" lvl="1" indent="-4572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CDS to provide prompts for follow-up intervals </a:t>
            </a:r>
            <a:endParaRPr sz="2400">
              <a:solidFill>
                <a:srgbClr val="000000"/>
              </a:solidFill>
              <a:latin typeface="Calibri"/>
              <a:ea typeface="Calibri"/>
              <a:cs typeface="Calibri"/>
              <a:sym typeface="Calibri"/>
            </a:endParaRPr>
          </a:p>
          <a:p>
            <a:pPr marL="228600" lvl="0" indent="-2286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Referral process</a:t>
            </a:r>
            <a:endParaRPr sz="2400">
              <a:solidFill>
                <a:srgbClr val="000000"/>
              </a:solidFill>
              <a:latin typeface="Calibri"/>
              <a:ea typeface="Calibri"/>
              <a:cs typeface="Calibri"/>
              <a:sym typeface="Calibri"/>
            </a:endParaRPr>
          </a:p>
          <a:p>
            <a:pPr marL="1219200" lvl="1" indent="-4572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CDS to provide prompts for referrals to specialty providers</a:t>
            </a:r>
            <a:endParaRPr sz="2400">
              <a:solidFill>
                <a:srgbClr val="000000"/>
              </a:solidFill>
              <a:latin typeface="Calibri"/>
              <a:ea typeface="Calibri"/>
              <a:cs typeface="Calibri"/>
              <a:sym typeface="Calibri"/>
            </a:endParaRPr>
          </a:p>
          <a:p>
            <a:pPr marL="1219200" lvl="1" indent="-457200" algn="l" rtl="0">
              <a:lnSpc>
                <a:spcPct val="100000"/>
              </a:lnSpc>
              <a:spcBef>
                <a:spcPts val="1000"/>
              </a:spcBef>
              <a:spcAft>
                <a:spcPts val="1000"/>
              </a:spcAft>
              <a:buClr>
                <a:srgbClr val="000000"/>
              </a:buClr>
              <a:buSzPts val="2400"/>
              <a:buFont typeface="Calibri"/>
              <a:buChar char="○"/>
            </a:pPr>
            <a:r>
              <a:rPr lang="en-US" sz="2400">
                <a:solidFill>
                  <a:srgbClr val="000000"/>
                </a:solidFill>
                <a:latin typeface="Calibri"/>
                <a:ea typeface="Calibri"/>
                <a:cs typeface="Calibri"/>
                <a:sym typeface="Calibri"/>
              </a:rPr>
              <a:t>Provide patient resources specific to local areas </a:t>
            </a:r>
            <a:endParaRPr sz="2400">
              <a:solidFill>
                <a:srgbClr val="000000"/>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2"/>
          <p:cNvSpPr txBox="1">
            <a:spLocks noGrp="1"/>
          </p:cNvSpPr>
          <p:nvPr>
            <p:ph type="title"/>
          </p:nvPr>
        </p:nvSpPr>
        <p:spPr>
          <a:xfrm>
            <a:off x="970188" y="859025"/>
            <a:ext cx="102516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4400"/>
              <a:buFont typeface="Calibri"/>
              <a:buNone/>
            </a:pPr>
            <a:r>
              <a:rPr lang="en-US" sz="3000">
                <a:solidFill>
                  <a:srgbClr val="000000"/>
                </a:solidFill>
                <a:latin typeface="Calibri"/>
                <a:ea typeface="Calibri"/>
                <a:cs typeface="Calibri"/>
                <a:sym typeface="Calibri"/>
              </a:rPr>
              <a:t>Screening Schedule: High Resource Settings</a:t>
            </a:r>
            <a:endParaRPr sz="3000">
              <a:latin typeface="Calibri"/>
              <a:ea typeface="Calibri"/>
              <a:cs typeface="Calibri"/>
              <a:sym typeface="Calibri"/>
            </a:endParaRPr>
          </a:p>
        </p:txBody>
      </p:sp>
      <p:pic>
        <p:nvPicPr>
          <p:cNvPr id="511" name="Google Shape;511;p62" descr="Graphical user interface, text, application&#10;&#10;Description automatically generated"/>
          <p:cNvPicPr preferRelativeResize="0"/>
          <p:nvPr/>
        </p:nvPicPr>
        <p:blipFill rotWithShape="1">
          <a:blip r:embed="rId3">
            <a:alphaModFix/>
          </a:blip>
          <a:srcRect/>
          <a:stretch/>
        </p:blipFill>
        <p:spPr>
          <a:xfrm>
            <a:off x="337175" y="2002175"/>
            <a:ext cx="11517625" cy="3968425"/>
          </a:xfrm>
          <a:prstGeom prst="rect">
            <a:avLst/>
          </a:prstGeom>
          <a:noFill/>
          <a:ln w="9525" cap="flat" cmpd="sng">
            <a:solidFill>
              <a:srgbClr val="000000"/>
            </a:solidFill>
            <a:prstDash val="solid"/>
            <a:round/>
            <a:headEnd type="none" w="sm" len="sm"/>
            <a:tailEnd type="none" w="sm" len="sm"/>
          </a:ln>
        </p:spPr>
      </p:pic>
      <p:sp>
        <p:nvSpPr>
          <p:cNvPr id="512" name="Google Shape;512;p62"/>
          <p:cNvSpPr/>
          <p:nvPr/>
        </p:nvSpPr>
        <p:spPr>
          <a:xfrm>
            <a:off x="3717550" y="6517875"/>
            <a:ext cx="84744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latin typeface="Calibri"/>
                <a:ea typeface="Calibri"/>
                <a:cs typeface="Calibri"/>
                <a:sym typeface="Calibri"/>
              </a:rPr>
              <a:t>(</a:t>
            </a:r>
            <a:r>
              <a:rPr lang="en-US">
                <a:latin typeface="Calibri"/>
                <a:ea typeface="Calibri"/>
                <a:cs typeface="Calibri"/>
                <a:sym typeface="Calibri"/>
              </a:rPr>
              <a:t>Wong et al., </a:t>
            </a:r>
            <a:r>
              <a:rPr lang="en-US" b="0" i="0" u="none" strike="noStrike" cap="none">
                <a:latin typeface="Calibri"/>
                <a:ea typeface="Calibri"/>
                <a:cs typeface="Calibri"/>
                <a:sym typeface="Calibri"/>
              </a:rPr>
              <a:t>20</a:t>
            </a:r>
            <a:r>
              <a:rPr lang="en-US">
                <a:latin typeface="Calibri"/>
                <a:ea typeface="Calibri"/>
                <a:cs typeface="Calibri"/>
                <a:sym typeface="Calibri"/>
              </a:rPr>
              <a:t>18</a:t>
            </a:r>
            <a:r>
              <a:rPr lang="en-US" b="0" i="0" u="none" strike="noStrike" cap="none">
                <a:latin typeface="Calibri"/>
                <a:ea typeface="Calibri"/>
                <a:cs typeface="Calibri"/>
                <a:sym typeface="Calibri"/>
              </a:rPr>
              <a: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3"/>
          <p:cNvSpPr txBox="1">
            <a:spLocks noGrp="1"/>
          </p:cNvSpPr>
          <p:nvPr>
            <p:ph type="title"/>
          </p:nvPr>
        </p:nvSpPr>
        <p:spPr>
          <a:xfrm>
            <a:off x="970200" y="859000"/>
            <a:ext cx="102516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4400"/>
              <a:buFont typeface="Calibri"/>
              <a:buNone/>
            </a:pPr>
            <a:r>
              <a:rPr lang="en-US" sz="3000">
                <a:solidFill>
                  <a:srgbClr val="000000"/>
                </a:solidFill>
                <a:latin typeface="Calibri"/>
                <a:ea typeface="Calibri"/>
                <a:cs typeface="Calibri"/>
                <a:sym typeface="Calibri"/>
              </a:rPr>
              <a:t>Screening Schedule: Low-Intermediate Resource Settings</a:t>
            </a:r>
            <a:endParaRPr sz="3000">
              <a:solidFill>
                <a:srgbClr val="000000"/>
              </a:solidFill>
              <a:latin typeface="Calibri"/>
              <a:ea typeface="Calibri"/>
              <a:cs typeface="Calibri"/>
              <a:sym typeface="Calibri"/>
            </a:endParaRPr>
          </a:p>
          <a:p>
            <a:pPr marL="0" lvl="0" indent="0" algn="l" rtl="0">
              <a:spcBef>
                <a:spcPts val="0"/>
              </a:spcBef>
              <a:spcAft>
                <a:spcPts val="0"/>
              </a:spcAft>
              <a:buNone/>
            </a:pPr>
            <a:endParaRPr sz="3000">
              <a:latin typeface="Calibri"/>
              <a:ea typeface="Calibri"/>
              <a:cs typeface="Calibri"/>
              <a:sym typeface="Calibri"/>
            </a:endParaRPr>
          </a:p>
        </p:txBody>
      </p:sp>
      <p:pic>
        <p:nvPicPr>
          <p:cNvPr id="519" name="Google Shape;519;p63" descr="Graphical user interface, application&#10;&#10;Description automatically generated"/>
          <p:cNvPicPr preferRelativeResize="0">
            <a:picLocks noGrp="1"/>
          </p:cNvPicPr>
          <p:nvPr>
            <p:ph type="body" idx="1"/>
          </p:nvPr>
        </p:nvPicPr>
        <p:blipFill rotWithShape="1">
          <a:blip r:embed="rId3">
            <a:alphaModFix/>
          </a:blip>
          <a:srcRect b="3984"/>
          <a:stretch/>
        </p:blipFill>
        <p:spPr>
          <a:xfrm>
            <a:off x="746250" y="2066800"/>
            <a:ext cx="10699500" cy="4032000"/>
          </a:xfrm>
          <a:prstGeom prst="rect">
            <a:avLst/>
          </a:prstGeom>
          <a:noFill/>
          <a:ln w="9525" cap="flat" cmpd="sng">
            <a:solidFill>
              <a:srgbClr val="000000"/>
            </a:solidFill>
            <a:prstDash val="solid"/>
            <a:round/>
            <a:headEnd type="none" w="sm" len="sm"/>
            <a:tailEnd type="none" w="sm" len="sm"/>
          </a:ln>
        </p:spPr>
      </p:pic>
      <p:sp>
        <p:nvSpPr>
          <p:cNvPr id="520" name="Google Shape;520;p63"/>
          <p:cNvSpPr/>
          <p:nvPr/>
        </p:nvSpPr>
        <p:spPr>
          <a:xfrm>
            <a:off x="3717550" y="6517875"/>
            <a:ext cx="84744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latin typeface="Calibri"/>
                <a:ea typeface="Calibri"/>
                <a:cs typeface="Calibri"/>
                <a:sym typeface="Calibri"/>
              </a:rPr>
              <a:t>(</a:t>
            </a:r>
            <a:r>
              <a:rPr lang="en-US">
                <a:latin typeface="Calibri"/>
                <a:ea typeface="Calibri"/>
                <a:cs typeface="Calibri"/>
                <a:sym typeface="Calibri"/>
              </a:rPr>
              <a:t>Wong et al., </a:t>
            </a:r>
            <a:r>
              <a:rPr lang="en-US" b="0" i="0" u="none" strike="noStrike" cap="none">
                <a:latin typeface="Calibri"/>
                <a:ea typeface="Calibri"/>
                <a:cs typeface="Calibri"/>
                <a:sym typeface="Calibri"/>
              </a:rPr>
              <a:t>20</a:t>
            </a:r>
            <a:r>
              <a:rPr lang="en-US">
                <a:latin typeface="Calibri"/>
                <a:ea typeface="Calibri"/>
                <a:cs typeface="Calibri"/>
                <a:sym typeface="Calibri"/>
              </a:rPr>
              <a:t>18</a:t>
            </a:r>
            <a:r>
              <a:rPr lang="en-US" b="0" i="0" u="none" strike="noStrike" cap="none">
                <a:latin typeface="Calibri"/>
                <a:ea typeface="Calibri"/>
                <a:cs typeface="Calibri"/>
                <a:sym typeface="Calibri"/>
              </a:rPr>
              <a: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4"/>
          <p:cNvSpPr txBox="1">
            <a:spLocks noGrp="1"/>
          </p:cNvSpPr>
          <p:nvPr>
            <p:ph type="title"/>
          </p:nvPr>
        </p:nvSpPr>
        <p:spPr>
          <a:xfrm>
            <a:off x="892500" y="500525"/>
            <a:ext cx="8916300" cy="11520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4400"/>
              <a:buFont typeface="Calibri"/>
              <a:buNone/>
            </a:pPr>
            <a:r>
              <a:rPr lang="en-US" sz="3000">
                <a:solidFill>
                  <a:srgbClr val="000000"/>
                </a:solidFill>
                <a:latin typeface="Calibri"/>
                <a:ea typeface="Calibri"/>
                <a:cs typeface="Calibri"/>
                <a:sym typeface="Calibri"/>
              </a:rPr>
              <a:t>CDS Implementation: High Resource Settings</a:t>
            </a:r>
            <a:endParaRPr/>
          </a:p>
        </p:txBody>
      </p:sp>
      <p:pic>
        <p:nvPicPr>
          <p:cNvPr id="527" name="Google Shape;527;p64"/>
          <p:cNvPicPr preferRelativeResize="0"/>
          <p:nvPr/>
        </p:nvPicPr>
        <p:blipFill>
          <a:blip r:embed="rId3">
            <a:alphaModFix/>
          </a:blip>
          <a:stretch>
            <a:fillRect/>
          </a:stretch>
        </p:blipFill>
        <p:spPr>
          <a:xfrm>
            <a:off x="2481250" y="1103200"/>
            <a:ext cx="7017551" cy="5693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970200" y="872425"/>
            <a:ext cx="10251600" cy="713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000">
                <a:latin typeface="Calibri"/>
                <a:ea typeface="Calibri"/>
                <a:cs typeface="Calibri"/>
                <a:sym typeface="Calibri"/>
              </a:rPr>
              <a:t>Complications of Diabetes - DFUs</a:t>
            </a:r>
            <a:endParaRPr sz="3000">
              <a:latin typeface="Calibri"/>
              <a:ea typeface="Calibri"/>
              <a:cs typeface="Calibri"/>
              <a:sym typeface="Calibri"/>
            </a:endParaRPr>
          </a:p>
        </p:txBody>
      </p:sp>
      <p:sp>
        <p:nvSpPr>
          <p:cNvPr id="138" name="Google Shape;138;p20"/>
          <p:cNvSpPr txBox="1">
            <a:spLocks noGrp="1"/>
          </p:cNvSpPr>
          <p:nvPr>
            <p:ph type="body" idx="1"/>
          </p:nvPr>
        </p:nvSpPr>
        <p:spPr>
          <a:xfrm>
            <a:off x="970200" y="1800858"/>
            <a:ext cx="10251600" cy="3014700"/>
          </a:xfrm>
          <a:prstGeom prst="rect">
            <a:avLst/>
          </a:prstGeom>
          <a:noFill/>
          <a:ln>
            <a:noFill/>
          </a:ln>
        </p:spPr>
        <p:txBody>
          <a:bodyPr spcFirstLastPara="1" wrap="square" lIns="91425" tIns="45700" rIns="91425" bIns="45700" anchor="t" anchorCtr="0">
            <a:noAutofit/>
          </a:bodyPr>
          <a:lstStyle/>
          <a:p>
            <a:pPr marL="457200" lvl="0" indent="-381000" algn="just" rtl="0">
              <a:lnSpc>
                <a:spcPct val="10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About 15-25% of diabetic patients develop foot ulcers during their lifetime, of which at least 25% don’t heal  (Singh et al., 2005; Van Houtum 2005) </a:t>
            </a:r>
            <a:endParaRPr sz="2400">
              <a:solidFill>
                <a:srgbClr val="000000"/>
              </a:solidFill>
              <a:latin typeface="Calibri"/>
              <a:ea typeface="Calibri"/>
              <a:cs typeface="Calibri"/>
              <a:sym typeface="Calibri"/>
            </a:endParaRPr>
          </a:p>
          <a:p>
            <a:pPr marL="457200" lvl="0" indent="-381000" algn="just"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Treatment costs range from $3,000 to $107,900 if the wound develops additional complications and the foot requires amputation</a:t>
            </a:r>
            <a:endParaRPr sz="2400">
              <a:solidFill>
                <a:srgbClr val="000000"/>
              </a:solidFill>
              <a:latin typeface="Calibri"/>
              <a:ea typeface="Calibri"/>
              <a:cs typeface="Calibri"/>
              <a:sym typeface="Calibri"/>
            </a:endParaRPr>
          </a:p>
          <a:p>
            <a:pPr marL="457200" lvl="0" indent="-381000" algn="just" rtl="0">
              <a:lnSpc>
                <a:spcPct val="100000"/>
              </a:lnSpc>
              <a:spcBef>
                <a:spcPts val="1000"/>
              </a:spcBef>
              <a:spcAft>
                <a:spcPts val="1000"/>
              </a:spcAft>
              <a:buClr>
                <a:srgbClr val="000000"/>
              </a:buClr>
              <a:buSzPts val="2400"/>
              <a:buFont typeface="Calibri"/>
              <a:buChar char="●"/>
            </a:pPr>
            <a:r>
              <a:rPr lang="en-US" sz="2400">
                <a:solidFill>
                  <a:srgbClr val="000000"/>
                </a:solidFill>
                <a:latin typeface="Calibri"/>
                <a:ea typeface="Calibri"/>
                <a:cs typeface="Calibri"/>
                <a:sym typeface="Calibri"/>
              </a:rPr>
              <a:t>Nearly $9B were spent on DFU treatment in 2001 alone</a:t>
            </a:r>
            <a:endParaRPr sz="2400">
              <a:solidFill>
                <a:srgbClr val="000000"/>
              </a:solidFill>
              <a:latin typeface="Calibri"/>
              <a:ea typeface="Calibri"/>
              <a:cs typeface="Calibri"/>
              <a:sym typeface="Calibri"/>
            </a:endParaRPr>
          </a:p>
        </p:txBody>
      </p:sp>
      <p:sp>
        <p:nvSpPr>
          <p:cNvPr id="139" name="Google Shape;139;p20"/>
          <p:cNvSpPr/>
          <p:nvPr/>
        </p:nvSpPr>
        <p:spPr>
          <a:xfrm>
            <a:off x="4020351" y="6492250"/>
            <a:ext cx="81717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latin typeface="Calibri"/>
                <a:ea typeface="Calibri"/>
                <a:cs typeface="Calibri"/>
                <a:sym typeface="Calibri"/>
              </a:rPr>
              <a:t>(Hunt, 2011; Packer et al., 2020; Sen at al., 2009; Singh et al., 2005; Van Houtum, 2005)</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5"/>
          <p:cNvSpPr txBox="1">
            <a:spLocks noGrp="1"/>
          </p:cNvSpPr>
          <p:nvPr>
            <p:ph type="title"/>
          </p:nvPr>
        </p:nvSpPr>
        <p:spPr>
          <a:xfrm>
            <a:off x="905225" y="653375"/>
            <a:ext cx="102516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US" sz="3000">
                <a:solidFill>
                  <a:srgbClr val="000000"/>
                </a:solidFill>
                <a:latin typeface="Calibri"/>
                <a:ea typeface="Calibri"/>
                <a:cs typeface="Calibri"/>
                <a:sym typeface="Calibri"/>
              </a:rPr>
              <a:t>CDS Implementation: Low-Intermediate Resource Settings</a:t>
            </a:r>
            <a:endParaRPr/>
          </a:p>
        </p:txBody>
      </p:sp>
      <p:pic>
        <p:nvPicPr>
          <p:cNvPr id="534" name="Google Shape;534;p65"/>
          <p:cNvPicPr preferRelativeResize="0"/>
          <p:nvPr/>
        </p:nvPicPr>
        <p:blipFill>
          <a:blip r:embed="rId3">
            <a:alphaModFix/>
          </a:blip>
          <a:stretch>
            <a:fillRect/>
          </a:stretch>
        </p:blipFill>
        <p:spPr>
          <a:xfrm>
            <a:off x="1124588" y="1228200"/>
            <a:ext cx="9660475" cy="56298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6"/>
          <p:cNvSpPr txBox="1">
            <a:spLocks noGrp="1"/>
          </p:cNvSpPr>
          <p:nvPr>
            <p:ph type="title"/>
          </p:nvPr>
        </p:nvSpPr>
        <p:spPr>
          <a:xfrm>
            <a:off x="970200" y="869175"/>
            <a:ext cx="102516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6600"/>
              <a:buFont typeface="Calibri"/>
              <a:buNone/>
            </a:pPr>
            <a:r>
              <a:rPr lang="en-US" sz="3000">
                <a:latin typeface="Calibri"/>
                <a:ea typeface="Calibri"/>
                <a:cs typeface="Calibri"/>
                <a:sym typeface="Calibri"/>
              </a:rPr>
              <a:t>CDS: Education and Rollout</a:t>
            </a:r>
            <a:endParaRPr sz="3000">
              <a:latin typeface="Calibri"/>
              <a:ea typeface="Calibri"/>
              <a:cs typeface="Calibri"/>
              <a:sym typeface="Calibri"/>
            </a:endParaRPr>
          </a:p>
          <a:p>
            <a:pPr marL="0" lvl="0" indent="0" algn="l" rtl="0">
              <a:spcBef>
                <a:spcPts val="0"/>
              </a:spcBef>
              <a:spcAft>
                <a:spcPts val="0"/>
              </a:spcAft>
              <a:buNone/>
            </a:pPr>
            <a:endParaRPr sz="3000">
              <a:latin typeface="Calibri"/>
              <a:ea typeface="Calibri"/>
              <a:cs typeface="Calibri"/>
              <a:sym typeface="Calibri"/>
            </a:endParaRPr>
          </a:p>
        </p:txBody>
      </p:sp>
      <p:sp>
        <p:nvSpPr>
          <p:cNvPr id="541" name="Google Shape;541;p66"/>
          <p:cNvSpPr txBox="1">
            <a:spLocks noGrp="1"/>
          </p:cNvSpPr>
          <p:nvPr>
            <p:ph type="body" idx="1"/>
          </p:nvPr>
        </p:nvSpPr>
        <p:spPr>
          <a:xfrm>
            <a:off x="970200" y="1733548"/>
            <a:ext cx="10251600" cy="3598500"/>
          </a:xfrm>
          <a:prstGeom prst="rect">
            <a:avLst/>
          </a:prstGeom>
        </p:spPr>
        <p:txBody>
          <a:bodyPr spcFirstLastPara="1" wrap="square" lIns="121900" tIns="121900" rIns="121900" bIns="121900" anchor="t" anchorCtr="0">
            <a:noAutofit/>
          </a:bodyPr>
          <a:lstStyle/>
          <a:p>
            <a:pPr marL="228600" lvl="0" indent="-228600" algn="l" rtl="0">
              <a:lnSpc>
                <a:spcPct val="10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“Training and supportive activities are critical to CDS success, and must be an integral part of CDS implementation” (Byrne et al., n.d., p. 34)</a:t>
            </a:r>
            <a:endParaRPr sz="2400">
              <a:solidFill>
                <a:srgbClr val="000000"/>
              </a:solidFill>
              <a:latin typeface="Calibri"/>
              <a:ea typeface="Calibri"/>
              <a:cs typeface="Calibri"/>
              <a:sym typeface="Calibri"/>
            </a:endParaRPr>
          </a:p>
          <a:p>
            <a:pPr marL="1219200" lvl="1" indent="-4572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Education on screening and referral guidelines</a:t>
            </a:r>
            <a:endParaRPr sz="2400">
              <a:solidFill>
                <a:srgbClr val="000000"/>
              </a:solidFill>
              <a:latin typeface="Calibri"/>
              <a:ea typeface="Calibri"/>
              <a:cs typeface="Calibri"/>
              <a:sym typeface="Calibri"/>
            </a:endParaRPr>
          </a:p>
          <a:p>
            <a:pPr marL="1828800" lvl="2" indent="-4572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Ensure understanding on the benefits of early identification of DR</a:t>
            </a:r>
            <a:endParaRPr sz="2400">
              <a:solidFill>
                <a:srgbClr val="000000"/>
              </a:solidFill>
              <a:latin typeface="Calibri"/>
              <a:ea typeface="Calibri"/>
              <a:cs typeface="Calibri"/>
              <a:sym typeface="Calibri"/>
            </a:endParaRPr>
          </a:p>
          <a:p>
            <a:pPr marL="1219200" lvl="1" indent="-4572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Training on the CDSS itself</a:t>
            </a:r>
            <a:endParaRPr sz="2400">
              <a:solidFill>
                <a:srgbClr val="000000"/>
              </a:solidFill>
              <a:latin typeface="Calibri"/>
              <a:ea typeface="Calibri"/>
              <a:cs typeface="Calibri"/>
              <a:sym typeface="Calibri"/>
            </a:endParaRPr>
          </a:p>
          <a:p>
            <a:pPr marL="1828800" lvl="2" indent="-4572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Ensure understanding of the application and how to use it</a:t>
            </a:r>
            <a:endParaRPr sz="2400">
              <a:solidFill>
                <a:srgbClr val="000000"/>
              </a:solidFill>
              <a:latin typeface="Calibri"/>
              <a:ea typeface="Calibri"/>
              <a:cs typeface="Calibri"/>
              <a:sym typeface="Calibri"/>
            </a:endParaRPr>
          </a:p>
          <a:p>
            <a:pPr marL="1828800" lvl="2" indent="-4572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Provide a test environment for hands on training</a:t>
            </a:r>
            <a:endParaRPr sz="2400">
              <a:solidFill>
                <a:srgbClr val="000000"/>
              </a:solidFill>
              <a:latin typeface="Calibri"/>
              <a:ea typeface="Calibri"/>
              <a:cs typeface="Calibri"/>
              <a:sym typeface="Calibri"/>
            </a:endParaRPr>
          </a:p>
          <a:p>
            <a:pPr marL="609600" lvl="0" indent="0" algn="l" rtl="0">
              <a:lnSpc>
                <a:spcPct val="100000"/>
              </a:lnSpc>
              <a:spcBef>
                <a:spcPts val="1000"/>
              </a:spcBef>
              <a:spcAft>
                <a:spcPts val="1000"/>
              </a:spcAft>
              <a:buNone/>
            </a:pPr>
            <a:endParaRPr sz="2400">
              <a:solidFill>
                <a:srgbClr val="000000"/>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67"/>
          <p:cNvSpPr txBox="1">
            <a:spLocks noGrp="1"/>
          </p:cNvSpPr>
          <p:nvPr>
            <p:ph type="title"/>
          </p:nvPr>
        </p:nvSpPr>
        <p:spPr>
          <a:xfrm>
            <a:off x="970200" y="869175"/>
            <a:ext cx="102516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6600"/>
              <a:buFont typeface="Calibri"/>
              <a:buNone/>
            </a:pPr>
            <a:r>
              <a:rPr lang="en-US" sz="3000">
                <a:latin typeface="Calibri"/>
                <a:ea typeface="Calibri"/>
                <a:cs typeface="Calibri"/>
                <a:sym typeface="Calibri"/>
              </a:rPr>
              <a:t>CDS: Measurements of Success</a:t>
            </a:r>
            <a:endParaRPr sz="3000">
              <a:latin typeface="Calibri"/>
              <a:ea typeface="Calibri"/>
              <a:cs typeface="Calibri"/>
              <a:sym typeface="Calibri"/>
            </a:endParaRPr>
          </a:p>
          <a:p>
            <a:pPr marL="0" lvl="0" indent="0" algn="l" rtl="0">
              <a:spcBef>
                <a:spcPts val="0"/>
              </a:spcBef>
              <a:spcAft>
                <a:spcPts val="0"/>
              </a:spcAft>
              <a:buNone/>
            </a:pPr>
            <a:endParaRPr sz="3000">
              <a:latin typeface="Calibri"/>
              <a:ea typeface="Calibri"/>
              <a:cs typeface="Calibri"/>
              <a:sym typeface="Calibri"/>
            </a:endParaRPr>
          </a:p>
        </p:txBody>
      </p:sp>
      <p:sp>
        <p:nvSpPr>
          <p:cNvPr id="548" name="Google Shape;548;p67"/>
          <p:cNvSpPr txBox="1">
            <a:spLocks noGrp="1"/>
          </p:cNvSpPr>
          <p:nvPr>
            <p:ph type="body" idx="1"/>
          </p:nvPr>
        </p:nvSpPr>
        <p:spPr>
          <a:xfrm>
            <a:off x="970200" y="1682183"/>
            <a:ext cx="10251600" cy="3014700"/>
          </a:xfrm>
          <a:prstGeom prst="rect">
            <a:avLst/>
          </a:prstGeom>
        </p:spPr>
        <p:txBody>
          <a:bodyPr spcFirstLastPara="1" wrap="square" lIns="121900" tIns="121900" rIns="121900" bIns="121900" anchor="t" anchorCtr="0">
            <a:noAutofit/>
          </a:bodyPr>
          <a:lstStyle/>
          <a:p>
            <a:pPr marL="228600" lvl="0" indent="-228600" algn="l" rtl="0">
              <a:lnSpc>
                <a:spcPct val="10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Assess how often the CDS is utilized </a:t>
            </a:r>
            <a:endParaRPr sz="2400">
              <a:solidFill>
                <a:srgbClr val="000000"/>
              </a:solidFill>
              <a:latin typeface="Calibri"/>
              <a:ea typeface="Calibri"/>
              <a:cs typeface="Calibri"/>
              <a:sym typeface="Calibri"/>
            </a:endParaRPr>
          </a:p>
          <a:p>
            <a:pPr marL="228600" lvl="0" indent="-2286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Measurement of screening and follow-up examinations</a:t>
            </a:r>
            <a:endParaRPr sz="2400">
              <a:solidFill>
                <a:srgbClr val="000000"/>
              </a:solidFill>
              <a:latin typeface="Calibri"/>
              <a:ea typeface="Calibri"/>
              <a:cs typeface="Calibri"/>
              <a:sym typeface="Calibri"/>
            </a:endParaRPr>
          </a:p>
          <a:p>
            <a:pPr marL="1219200" lvl="1" indent="-4572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Before and after CDS implementation</a:t>
            </a:r>
            <a:endParaRPr sz="2400">
              <a:solidFill>
                <a:srgbClr val="000000"/>
              </a:solidFill>
              <a:latin typeface="Calibri"/>
              <a:ea typeface="Calibri"/>
              <a:cs typeface="Calibri"/>
              <a:sym typeface="Calibri"/>
            </a:endParaRPr>
          </a:p>
          <a:p>
            <a:pPr marL="1828800" lvl="2" indent="-4572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Expect an increase in the prevalence of screening and follow-up adherence </a:t>
            </a:r>
            <a:endParaRPr sz="2400">
              <a:solidFill>
                <a:srgbClr val="000000"/>
              </a:solidFill>
              <a:latin typeface="Calibri"/>
              <a:ea typeface="Calibri"/>
              <a:cs typeface="Calibri"/>
              <a:sym typeface="Calibri"/>
            </a:endParaRPr>
          </a:p>
          <a:p>
            <a:pPr marL="228600" lvl="0" indent="-2286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Assess for a reduction in the presence/severity of DR within the patient population</a:t>
            </a:r>
            <a:endParaRPr sz="2400">
              <a:solidFill>
                <a:srgbClr val="000000"/>
              </a:solidFill>
              <a:latin typeface="Calibri"/>
              <a:ea typeface="Calibri"/>
              <a:cs typeface="Calibri"/>
              <a:sym typeface="Calibri"/>
            </a:endParaRPr>
          </a:p>
          <a:p>
            <a:pPr marL="1219200" lvl="1" indent="-4572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Expect a reduction in the severity</a:t>
            </a:r>
            <a:endParaRPr sz="2400">
              <a:solidFill>
                <a:srgbClr val="000000"/>
              </a:solidFill>
              <a:latin typeface="Calibri"/>
              <a:ea typeface="Calibri"/>
              <a:cs typeface="Calibri"/>
              <a:sym typeface="Calibri"/>
            </a:endParaRPr>
          </a:p>
          <a:p>
            <a:pPr marL="1219200" lvl="1" indent="-4572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Expect a reduction in the overall prevalence</a:t>
            </a:r>
            <a:endParaRPr sz="2400">
              <a:solidFill>
                <a:srgbClr val="000000"/>
              </a:solidFill>
              <a:latin typeface="Calibri"/>
              <a:ea typeface="Calibri"/>
              <a:cs typeface="Calibri"/>
              <a:sym typeface="Calibri"/>
            </a:endParaRPr>
          </a:p>
          <a:p>
            <a:pPr marL="228600" lvl="0" indent="-228600" algn="l" rtl="0">
              <a:lnSpc>
                <a:spcPct val="100000"/>
              </a:lnSpc>
              <a:spcBef>
                <a:spcPts val="1000"/>
              </a:spcBef>
              <a:spcAft>
                <a:spcPts val="1000"/>
              </a:spcAft>
              <a:buClr>
                <a:srgbClr val="000000"/>
              </a:buClr>
              <a:buSzPts val="2400"/>
              <a:buFont typeface="Calibri"/>
              <a:buChar char="●"/>
            </a:pPr>
            <a:r>
              <a:rPr lang="en-US" sz="2400">
                <a:solidFill>
                  <a:srgbClr val="000000"/>
                </a:solidFill>
                <a:latin typeface="Calibri"/>
                <a:ea typeface="Calibri"/>
                <a:cs typeface="Calibri"/>
                <a:sym typeface="Calibri"/>
              </a:rPr>
              <a:t>Assess for improved adherence to the American Diabetes Association screening and follow-up guidelines </a:t>
            </a:r>
            <a:endParaRPr sz="2400">
              <a:solidFill>
                <a:srgbClr val="000000"/>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8"/>
          <p:cNvSpPr txBox="1">
            <a:spLocks noGrp="1"/>
          </p:cNvSpPr>
          <p:nvPr>
            <p:ph type="title"/>
          </p:nvPr>
        </p:nvSpPr>
        <p:spPr>
          <a:xfrm>
            <a:off x="970200" y="859000"/>
            <a:ext cx="102516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US" sz="3000">
                <a:solidFill>
                  <a:srgbClr val="000000"/>
                </a:solidFill>
                <a:latin typeface="Calibri"/>
                <a:ea typeface="Calibri"/>
                <a:cs typeface="Calibri"/>
                <a:sym typeface="Calibri"/>
              </a:rPr>
              <a:t>Summary </a:t>
            </a:r>
            <a:endParaRPr sz="3000">
              <a:latin typeface="Calibri"/>
              <a:ea typeface="Calibri"/>
              <a:cs typeface="Calibri"/>
              <a:sym typeface="Calibri"/>
            </a:endParaRPr>
          </a:p>
        </p:txBody>
      </p:sp>
      <p:pic>
        <p:nvPicPr>
          <p:cNvPr id="555" name="Google Shape;555;p68"/>
          <p:cNvPicPr preferRelativeResize="0"/>
          <p:nvPr/>
        </p:nvPicPr>
        <p:blipFill rotWithShape="1">
          <a:blip r:embed="rId3">
            <a:alphaModFix/>
          </a:blip>
          <a:srcRect/>
          <a:stretch/>
        </p:blipFill>
        <p:spPr>
          <a:xfrm>
            <a:off x="1699950" y="1713300"/>
            <a:ext cx="9641525" cy="50759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69"/>
          <p:cNvSpPr txBox="1">
            <a:spLocks noGrp="1"/>
          </p:cNvSpPr>
          <p:nvPr>
            <p:ph type="title"/>
          </p:nvPr>
        </p:nvSpPr>
        <p:spPr>
          <a:xfrm>
            <a:off x="905500" y="644275"/>
            <a:ext cx="10251600" cy="713700"/>
          </a:xfrm>
          <a:prstGeom prst="rect">
            <a:avLst/>
          </a:prstGeom>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US" sz="3000">
                <a:latin typeface="Calibri"/>
                <a:ea typeface="Calibri"/>
                <a:cs typeface="Calibri"/>
                <a:sym typeface="Calibri"/>
              </a:rPr>
              <a:t>Challenges and limitations of of Integrating CDS with Routine Care for Diabetic Complications</a:t>
            </a:r>
            <a:endParaRPr sz="3000">
              <a:latin typeface="Calibri"/>
              <a:ea typeface="Calibri"/>
              <a:cs typeface="Calibri"/>
              <a:sym typeface="Calibri"/>
            </a:endParaRPr>
          </a:p>
        </p:txBody>
      </p:sp>
      <p:sp>
        <p:nvSpPr>
          <p:cNvPr id="562" name="Google Shape;562;p69"/>
          <p:cNvSpPr txBox="1">
            <a:spLocks noGrp="1"/>
          </p:cNvSpPr>
          <p:nvPr>
            <p:ph type="body" idx="1"/>
          </p:nvPr>
        </p:nvSpPr>
        <p:spPr>
          <a:xfrm>
            <a:off x="970200" y="1921658"/>
            <a:ext cx="10251600" cy="3014700"/>
          </a:xfrm>
          <a:prstGeom prst="rect">
            <a:avLst/>
          </a:prstGeom>
        </p:spPr>
        <p:txBody>
          <a:bodyPr spcFirstLastPara="1" wrap="square" lIns="121900" tIns="121900" rIns="121900" bIns="121900" anchor="t" anchorCtr="0">
            <a:noAutofit/>
          </a:bodyPr>
          <a:lstStyle/>
          <a:p>
            <a:pPr marL="457200" lvl="0" indent="-381000" algn="l" rtl="0">
              <a:lnSpc>
                <a:spcPct val="100000"/>
              </a:lnSpc>
              <a:spcBef>
                <a:spcPts val="0"/>
              </a:spcBef>
              <a:spcAft>
                <a:spcPts val="0"/>
              </a:spcAft>
              <a:buClr>
                <a:srgbClr val="000000"/>
              </a:buClr>
              <a:buSzPts val="2400"/>
              <a:buFont typeface="Calibri"/>
              <a:buChar char="●"/>
            </a:pPr>
            <a:r>
              <a:rPr lang="en-US" sz="2400" b="1">
                <a:solidFill>
                  <a:srgbClr val="000000"/>
                </a:solidFill>
                <a:latin typeface="Calibri"/>
                <a:ea typeface="Calibri"/>
                <a:cs typeface="Calibri"/>
                <a:sym typeface="Calibri"/>
              </a:rPr>
              <a:t>Educational</a:t>
            </a:r>
            <a:r>
              <a:rPr lang="en-US" sz="2400">
                <a:solidFill>
                  <a:srgbClr val="000000"/>
                </a:solidFill>
                <a:latin typeface="Calibri"/>
                <a:ea typeface="Calibri"/>
                <a:cs typeface="Calibri"/>
                <a:sym typeface="Calibri"/>
              </a:rPr>
              <a:t>: Lack of provider awareness and insufficient or lack of education</a:t>
            </a:r>
            <a:endParaRPr sz="2400">
              <a:solidFill>
                <a:srgbClr val="000000"/>
              </a:solidFill>
              <a:latin typeface="Calibri"/>
              <a:ea typeface="Calibri"/>
              <a:cs typeface="Calibri"/>
              <a:sym typeface="Calibri"/>
            </a:endParaRPr>
          </a:p>
          <a:p>
            <a:pPr marL="457200" lvl="0" indent="-381000" algn="l" rtl="0">
              <a:lnSpc>
                <a:spcPct val="100000"/>
              </a:lnSpc>
              <a:spcBef>
                <a:spcPts val="1000"/>
              </a:spcBef>
              <a:spcAft>
                <a:spcPts val="0"/>
              </a:spcAft>
              <a:buClr>
                <a:srgbClr val="000000"/>
              </a:buClr>
              <a:buSzPts val="2400"/>
              <a:buFont typeface="Calibri"/>
              <a:buChar char="●"/>
            </a:pPr>
            <a:r>
              <a:rPr lang="en-US" sz="2400" b="1">
                <a:solidFill>
                  <a:srgbClr val="000000"/>
                </a:solidFill>
                <a:latin typeface="Calibri"/>
                <a:ea typeface="Calibri"/>
                <a:cs typeface="Calibri"/>
                <a:sym typeface="Calibri"/>
              </a:rPr>
              <a:t>Clinical: </a:t>
            </a:r>
            <a:r>
              <a:rPr lang="en-US" sz="2400">
                <a:solidFill>
                  <a:srgbClr val="000000"/>
                </a:solidFill>
                <a:latin typeface="Calibri"/>
                <a:ea typeface="Calibri"/>
                <a:cs typeface="Calibri"/>
                <a:sym typeface="Calibri"/>
              </a:rPr>
              <a:t>Biological heterogeneity of patients complicates treatment</a:t>
            </a:r>
            <a:endParaRPr sz="2400">
              <a:solidFill>
                <a:srgbClr val="000000"/>
              </a:solidFill>
              <a:latin typeface="Calibri"/>
              <a:ea typeface="Calibri"/>
              <a:cs typeface="Calibri"/>
              <a:sym typeface="Calibri"/>
            </a:endParaRPr>
          </a:p>
          <a:p>
            <a:pPr marL="457200" lvl="0" indent="-381000" algn="l" rtl="0">
              <a:lnSpc>
                <a:spcPct val="100000"/>
              </a:lnSpc>
              <a:spcBef>
                <a:spcPts val="1000"/>
              </a:spcBef>
              <a:spcAft>
                <a:spcPts val="0"/>
              </a:spcAft>
              <a:buClr>
                <a:srgbClr val="000000"/>
              </a:buClr>
              <a:buSzPts val="2400"/>
              <a:buFont typeface="Calibri"/>
              <a:buChar char="●"/>
            </a:pPr>
            <a:r>
              <a:rPr lang="en-US" sz="2400" b="1">
                <a:solidFill>
                  <a:srgbClr val="000000"/>
                </a:solidFill>
                <a:latin typeface="Calibri"/>
                <a:ea typeface="Calibri"/>
                <a:cs typeface="Calibri"/>
                <a:sym typeface="Calibri"/>
              </a:rPr>
              <a:t>Technical: </a:t>
            </a:r>
            <a:r>
              <a:rPr lang="en-US" sz="2400">
                <a:solidFill>
                  <a:srgbClr val="000000"/>
                </a:solidFill>
                <a:latin typeface="Calibri"/>
                <a:ea typeface="Calibri"/>
                <a:cs typeface="Calibri"/>
                <a:sym typeface="Calibri"/>
              </a:rPr>
              <a:t>insufficient technologies, limited research or lack of large comprehensive databases</a:t>
            </a:r>
            <a:endParaRPr sz="2400">
              <a:solidFill>
                <a:srgbClr val="000000"/>
              </a:solidFill>
              <a:latin typeface="Calibri"/>
              <a:ea typeface="Calibri"/>
              <a:cs typeface="Calibri"/>
              <a:sym typeface="Calibri"/>
            </a:endParaRPr>
          </a:p>
          <a:p>
            <a:pPr marL="457200" lvl="0" indent="-381000" algn="l" rtl="0">
              <a:lnSpc>
                <a:spcPct val="100000"/>
              </a:lnSpc>
              <a:spcBef>
                <a:spcPts val="1000"/>
              </a:spcBef>
              <a:spcAft>
                <a:spcPts val="1000"/>
              </a:spcAft>
              <a:buClr>
                <a:srgbClr val="000000"/>
              </a:buClr>
              <a:buSzPts val="2400"/>
              <a:buFont typeface="Calibri"/>
              <a:buChar char="●"/>
            </a:pPr>
            <a:r>
              <a:rPr lang="en-US" sz="2400" b="1">
                <a:solidFill>
                  <a:srgbClr val="000000"/>
                </a:solidFill>
                <a:latin typeface="Calibri"/>
                <a:ea typeface="Calibri"/>
                <a:cs typeface="Calibri"/>
                <a:sym typeface="Calibri"/>
              </a:rPr>
              <a:t>Social: </a:t>
            </a:r>
            <a:r>
              <a:rPr lang="en-US" sz="2400">
                <a:solidFill>
                  <a:srgbClr val="000000"/>
                </a:solidFill>
                <a:latin typeface="Calibri"/>
                <a:ea typeface="Calibri"/>
                <a:cs typeface="Calibri"/>
                <a:sym typeface="Calibri"/>
              </a:rPr>
              <a:t>unaffordable to many and this may result in care disparities </a:t>
            </a:r>
            <a:endParaRPr sz="2400">
              <a:solidFill>
                <a:srgbClr val="000000"/>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0"/>
          <p:cNvSpPr txBox="1">
            <a:spLocks noGrp="1"/>
          </p:cNvSpPr>
          <p:nvPr>
            <p:ph type="title"/>
          </p:nvPr>
        </p:nvSpPr>
        <p:spPr>
          <a:xfrm>
            <a:off x="970200" y="872425"/>
            <a:ext cx="10251600" cy="713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000">
                <a:latin typeface="Calibri"/>
                <a:ea typeface="Calibri"/>
                <a:cs typeface="Calibri"/>
                <a:sym typeface="Calibri"/>
              </a:rPr>
              <a:t>Recommendations</a:t>
            </a:r>
            <a:endParaRPr sz="3000">
              <a:latin typeface="Calibri"/>
              <a:ea typeface="Calibri"/>
              <a:cs typeface="Calibri"/>
              <a:sym typeface="Calibri"/>
            </a:endParaRPr>
          </a:p>
        </p:txBody>
      </p:sp>
      <p:sp>
        <p:nvSpPr>
          <p:cNvPr id="569" name="Google Shape;569;p70"/>
          <p:cNvSpPr txBox="1">
            <a:spLocks noGrp="1"/>
          </p:cNvSpPr>
          <p:nvPr>
            <p:ph type="body" idx="1"/>
          </p:nvPr>
        </p:nvSpPr>
        <p:spPr>
          <a:xfrm>
            <a:off x="970200" y="1778683"/>
            <a:ext cx="10251600" cy="3014700"/>
          </a:xfrm>
          <a:prstGeom prst="rect">
            <a:avLst/>
          </a:prstGeom>
        </p:spPr>
        <p:txBody>
          <a:bodyPr spcFirstLastPara="1" wrap="square" lIns="121900" tIns="121900" rIns="121900" bIns="121900" anchor="t" anchorCtr="0">
            <a:noAutofit/>
          </a:bodyPr>
          <a:lstStyle/>
          <a:p>
            <a:pPr marL="457200" lvl="0" indent="-381000" algn="l" rtl="0">
              <a:lnSpc>
                <a:spcPct val="10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The CDS framework must fit well with current clinical models</a:t>
            </a:r>
            <a:endParaRPr sz="2400">
              <a:solidFill>
                <a:srgbClr val="000000"/>
              </a:solidFill>
              <a:latin typeface="Calibri"/>
              <a:ea typeface="Calibri"/>
              <a:cs typeface="Calibri"/>
              <a:sym typeface="Calibri"/>
            </a:endParaRPr>
          </a:p>
          <a:p>
            <a:pPr marL="457200" lvl="0" indent="-3810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The effectiveness of CDS interventions should be assessed </a:t>
            </a:r>
            <a:endParaRPr sz="2400" baseline="30000">
              <a:solidFill>
                <a:srgbClr val="000000"/>
              </a:solidFill>
              <a:latin typeface="Calibri"/>
              <a:ea typeface="Calibri"/>
              <a:cs typeface="Calibri"/>
              <a:sym typeface="Calibri"/>
            </a:endParaRPr>
          </a:p>
          <a:p>
            <a:pPr marL="914400" lvl="0" indent="-3810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Feedback obtained from end-users</a:t>
            </a:r>
            <a:endParaRPr sz="2400">
              <a:solidFill>
                <a:srgbClr val="000000"/>
              </a:solidFill>
              <a:latin typeface="Calibri"/>
              <a:ea typeface="Calibri"/>
              <a:cs typeface="Calibri"/>
              <a:sym typeface="Calibri"/>
            </a:endParaRPr>
          </a:p>
          <a:p>
            <a:pPr marL="914400" lvl="0" indent="-3810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Error reports</a:t>
            </a:r>
            <a:endParaRPr sz="2400">
              <a:solidFill>
                <a:srgbClr val="000000"/>
              </a:solidFill>
              <a:latin typeface="Calibri"/>
              <a:ea typeface="Calibri"/>
              <a:cs typeface="Calibri"/>
              <a:sym typeface="Calibri"/>
            </a:endParaRPr>
          </a:p>
          <a:p>
            <a:pPr marL="914400" lvl="0" indent="-3810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Reported complications or adverse effects</a:t>
            </a:r>
            <a:endParaRPr sz="2400">
              <a:solidFill>
                <a:srgbClr val="000000"/>
              </a:solidFill>
              <a:latin typeface="Calibri"/>
              <a:ea typeface="Calibri"/>
              <a:cs typeface="Calibri"/>
              <a:sym typeface="Calibri"/>
            </a:endParaRPr>
          </a:p>
          <a:p>
            <a:pPr marL="914400" lvl="0" indent="-3810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Impact on clinical workflow dynamic</a:t>
            </a:r>
            <a:endParaRPr sz="2400">
              <a:solidFill>
                <a:srgbClr val="000000"/>
              </a:solidFill>
              <a:latin typeface="Calibri"/>
              <a:ea typeface="Calibri"/>
              <a:cs typeface="Calibri"/>
              <a:sym typeface="Calibri"/>
            </a:endParaRPr>
          </a:p>
          <a:p>
            <a:pPr marL="914400" lvl="0" indent="-381000" algn="l"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Overall efficiency and usability</a:t>
            </a:r>
            <a:endParaRPr sz="2400">
              <a:solidFill>
                <a:srgbClr val="000000"/>
              </a:solidFill>
              <a:latin typeface="Calibri"/>
              <a:ea typeface="Calibri"/>
              <a:cs typeface="Calibri"/>
              <a:sym typeface="Calibri"/>
            </a:endParaRPr>
          </a:p>
          <a:p>
            <a:pPr marL="0" lvl="0" indent="0" algn="l" rtl="0">
              <a:lnSpc>
                <a:spcPct val="100000"/>
              </a:lnSpc>
              <a:spcBef>
                <a:spcPts val="1000"/>
              </a:spcBef>
              <a:spcAft>
                <a:spcPts val="1000"/>
              </a:spcAft>
              <a:buNone/>
            </a:pPr>
            <a:endParaRPr sz="2400">
              <a:solidFill>
                <a:srgbClr val="000000"/>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3"/>
        <p:cNvGrpSpPr/>
        <p:nvPr/>
      </p:nvGrpSpPr>
      <p:grpSpPr>
        <a:xfrm>
          <a:off x="0" y="0"/>
          <a:ext cx="0" cy="0"/>
          <a:chOff x="0" y="0"/>
          <a:chExt cx="0" cy="0"/>
        </a:xfrm>
      </p:grpSpPr>
      <p:sp>
        <p:nvSpPr>
          <p:cNvPr id="574" name="Google Shape;574;p71"/>
          <p:cNvSpPr txBox="1">
            <a:spLocks noGrp="1"/>
          </p:cNvSpPr>
          <p:nvPr>
            <p:ph type="title"/>
          </p:nvPr>
        </p:nvSpPr>
        <p:spPr>
          <a:xfrm>
            <a:off x="970200" y="859000"/>
            <a:ext cx="10251600" cy="713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000">
                <a:latin typeface="Calibri"/>
                <a:ea typeface="Calibri"/>
                <a:cs typeface="Calibri"/>
                <a:sym typeface="Calibri"/>
              </a:rPr>
              <a:t>Conclusions &amp; Future Directions</a:t>
            </a:r>
            <a:endParaRPr sz="3000">
              <a:latin typeface="Calibri"/>
              <a:ea typeface="Calibri"/>
              <a:cs typeface="Calibri"/>
              <a:sym typeface="Calibri"/>
            </a:endParaRPr>
          </a:p>
        </p:txBody>
      </p:sp>
      <p:sp>
        <p:nvSpPr>
          <p:cNvPr id="575" name="Google Shape;575;p71"/>
          <p:cNvSpPr txBox="1">
            <a:spLocks noGrp="1"/>
          </p:cNvSpPr>
          <p:nvPr>
            <p:ph type="body" idx="1"/>
          </p:nvPr>
        </p:nvSpPr>
        <p:spPr>
          <a:xfrm>
            <a:off x="878875" y="1782699"/>
            <a:ext cx="10251600" cy="3523800"/>
          </a:xfrm>
          <a:prstGeom prst="rect">
            <a:avLst/>
          </a:prstGeom>
          <a:noFill/>
          <a:ln>
            <a:noFill/>
          </a:ln>
        </p:spPr>
        <p:txBody>
          <a:bodyPr spcFirstLastPara="1" wrap="square" lIns="91425" tIns="45700" rIns="91425" bIns="45700" anchor="t" anchorCtr="0">
            <a:noAutofit/>
          </a:bodyPr>
          <a:lstStyle/>
          <a:p>
            <a:pPr marL="457200" lvl="0" indent="-381000" algn="just" rtl="0">
              <a:lnSpc>
                <a:spcPct val="100000"/>
              </a:lnSpc>
              <a:spcBef>
                <a:spcPts val="0"/>
              </a:spcBef>
              <a:spcAft>
                <a:spcPts val="0"/>
              </a:spcAft>
              <a:buClr>
                <a:srgbClr val="000000"/>
              </a:buClr>
              <a:buSzPts val="2400"/>
              <a:buChar char="●"/>
            </a:pPr>
            <a:r>
              <a:rPr lang="en-US" sz="2400">
                <a:solidFill>
                  <a:srgbClr val="000000"/>
                </a:solidFill>
                <a:latin typeface="Calibri"/>
                <a:ea typeface="Calibri"/>
                <a:cs typeface="Calibri"/>
                <a:sym typeface="Calibri"/>
              </a:rPr>
              <a:t>Diabetes is a disease with worldwide prevalence and severe complications that are </a:t>
            </a:r>
            <a:r>
              <a:rPr lang="en-US" sz="2400" b="1" i="1">
                <a:solidFill>
                  <a:srgbClr val="000000"/>
                </a:solidFill>
                <a:latin typeface="Calibri"/>
                <a:ea typeface="Calibri"/>
                <a:cs typeface="Calibri"/>
                <a:sym typeface="Calibri"/>
              </a:rPr>
              <a:t>preventable</a:t>
            </a:r>
            <a:endParaRPr sz="2400" b="1" i="1">
              <a:solidFill>
                <a:srgbClr val="000000"/>
              </a:solidFill>
              <a:latin typeface="Calibri"/>
              <a:ea typeface="Calibri"/>
              <a:cs typeface="Calibri"/>
              <a:sym typeface="Calibri"/>
            </a:endParaRPr>
          </a:p>
          <a:p>
            <a:pPr marL="457200" lvl="0" indent="-381000" algn="just"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Implementation of a CDS for both DFU and DR can help to reduce these preventable complications and reduce healthcare disparities</a:t>
            </a:r>
            <a:endParaRPr sz="2400">
              <a:solidFill>
                <a:srgbClr val="000000"/>
              </a:solidFill>
              <a:latin typeface="Calibri"/>
              <a:ea typeface="Calibri"/>
              <a:cs typeface="Calibri"/>
              <a:sym typeface="Calibri"/>
            </a:endParaRPr>
          </a:p>
          <a:p>
            <a:pPr marL="0" lvl="0" indent="0" algn="just" rtl="0">
              <a:lnSpc>
                <a:spcPct val="100000"/>
              </a:lnSpc>
              <a:spcBef>
                <a:spcPts val="1000"/>
              </a:spcBef>
              <a:spcAft>
                <a:spcPts val="0"/>
              </a:spcAft>
              <a:buNone/>
            </a:pPr>
            <a:r>
              <a:rPr lang="en-US" sz="2400">
                <a:solidFill>
                  <a:srgbClr val="000000"/>
                </a:solidFill>
                <a:latin typeface="Calibri"/>
                <a:ea typeface="Calibri"/>
                <a:cs typeface="Calibri"/>
                <a:sym typeface="Calibri"/>
              </a:rPr>
              <a:t>Future Directions:</a:t>
            </a:r>
            <a:endParaRPr sz="2400">
              <a:solidFill>
                <a:srgbClr val="000000"/>
              </a:solidFill>
              <a:latin typeface="Calibri"/>
              <a:ea typeface="Calibri"/>
              <a:cs typeface="Calibri"/>
              <a:sym typeface="Calibri"/>
            </a:endParaRPr>
          </a:p>
          <a:p>
            <a:pPr marL="457200" lvl="0" indent="-381000" algn="just" rtl="0">
              <a:lnSpc>
                <a:spcPct val="100000"/>
              </a:lnSpc>
              <a:spcBef>
                <a:spcPts val="1000"/>
              </a:spcBef>
              <a:spcAft>
                <a:spcPts val="0"/>
              </a:spcAft>
              <a:buClr>
                <a:srgbClr val="000000"/>
              </a:buClr>
              <a:buSzPts val="2400"/>
              <a:buChar char="●"/>
            </a:pPr>
            <a:r>
              <a:rPr lang="en-US" sz="2400" b="1">
                <a:solidFill>
                  <a:srgbClr val="000000"/>
                </a:solidFill>
                <a:latin typeface="Calibri"/>
                <a:ea typeface="Calibri"/>
                <a:cs typeface="Calibri"/>
                <a:sym typeface="Calibri"/>
              </a:rPr>
              <a:t>DFU: </a:t>
            </a:r>
            <a:r>
              <a:rPr lang="en-US" sz="2400">
                <a:solidFill>
                  <a:srgbClr val="000000"/>
                </a:solidFill>
                <a:latin typeface="Calibri"/>
                <a:ea typeface="Calibri"/>
                <a:cs typeface="Calibri"/>
                <a:sym typeface="Calibri"/>
              </a:rPr>
              <a:t>Home-based monitoring systems that can identify preulcerative inflammation and alert patients and physicians in advance of the exacerbation of the complication</a:t>
            </a:r>
            <a:endParaRPr sz="2400">
              <a:solidFill>
                <a:srgbClr val="000000"/>
              </a:solidFill>
              <a:latin typeface="Calibri"/>
              <a:ea typeface="Calibri"/>
              <a:cs typeface="Calibri"/>
              <a:sym typeface="Calibri"/>
            </a:endParaRPr>
          </a:p>
          <a:p>
            <a:pPr marL="457200" lvl="0" indent="-381000" algn="just" rtl="0">
              <a:lnSpc>
                <a:spcPct val="100000"/>
              </a:lnSpc>
              <a:spcBef>
                <a:spcPts val="1000"/>
              </a:spcBef>
              <a:spcAft>
                <a:spcPts val="1000"/>
              </a:spcAft>
              <a:buClr>
                <a:srgbClr val="000000"/>
              </a:buClr>
              <a:buSzPts val="2400"/>
              <a:buChar char="●"/>
            </a:pPr>
            <a:r>
              <a:rPr lang="en-US" sz="2400" b="1">
                <a:solidFill>
                  <a:srgbClr val="000000"/>
                </a:solidFill>
                <a:latin typeface="Calibri"/>
                <a:ea typeface="Calibri"/>
                <a:cs typeface="Calibri"/>
                <a:sym typeface="Calibri"/>
              </a:rPr>
              <a:t>DR</a:t>
            </a:r>
            <a:r>
              <a:rPr lang="en-US" sz="2400">
                <a:solidFill>
                  <a:srgbClr val="000000"/>
                </a:solidFill>
                <a:latin typeface="Calibri"/>
                <a:ea typeface="Calibri"/>
                <a:cs typeface="Calibri"/>
                <a:sym typeface="Calibri"/>
              </a:rPr>
              <a:t>: CDS for treatment in patients with existing DR/ME and screening in pregnancy or pregnancy planning</a:t>
            </a:r>
            <a:endParaRPr sz="2400">
              <a:solidFill>
                <a:srgbClr val="000000"/>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9"/>
        <p:cNvGrpSpPr/>
        <p:nvPr/>
      </p:nvGrpSpPr>
      <p:grpSpPr>
        <a:xfrm>
          <a:off x="0" y="0"/>
          <a:ext cx="0" cy="0"/>
          <a:chOff x="0" y="0"/>
          <a:chExt cx="0" cy="0"/>
        </a:xfrm>
      </p:grpSpPr>
      <p:sp>
        <p:nvSpPr>
          <p:cNvPr id="580" name="Google Shape;580;p72"/>
          <p:cNvSpPr txBox="1">
            <a:spLocks noGrp="1"/>
          </p:cNvSpPr>
          <p:nvPr>
            <p:ph type="title"/>
          </p:nvPr>
        </p:nvSpPr>
        <p:spPr>
          <a:xfrm>
            <a:off x="970200" y="831225"/>
            <a:ext cx="10251600" cy="713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000">
                <a:latin typeface="Calibri"/>
                <a:ea typeface="Calibri"/>
                <a:cs typeface="Calibri"/>
                <a:sym typeface="Calibri"/>
              </a:rPr>
              <a:t>References</a:t>
            </a:r>
            <a:endParaRPr sz="3000">
              <a:latin typeface="Calibri"/>
              <a:ea typeface="Calibri"/>
              <a:cs typeface="Calibri"/>
              <a:sym typeface="Calibri"/>
            </a:endParaRPr>
          </a:p>
        </p:txBody>
      </p:sp>
      <p:sp>
        <p:nvSpPr>
          <p:cNvPr id="581" name="Google Shape;581;p72"/>
          <p:cNvSpPr txBox="1">
            <a:spLocks noGrp="1"/>
          </p:cNvSpPr>
          <p:nvPr>
            <p:ph type="body" idx="1"/>
          </p:nvPr>
        </p:nvSpPr>
        <p:spPr>
          <a:xfrm>
            <a:off x="103625" y="1695875"/>
            <a:ext cx="11969400" cy="5059500"/>
          </a:xfrm>
          <a:prstGeom prst="rect">
            <a:avLst/>
          </a:prstGeom>
          <a:noFill/>
          <a:ln>
            <a:noFill/>
          </a:ln>
        </p:spPr>
        <p:txBody>
          <a:bodyPr spcFirstLastPara="1" wrap="square" lIns="91425" tIns="45700" rIns="91425" bIns="45700" anchor="t" anchorCtr="0">
            <a:noAutofit/>
          </a:bodyPr>
          <a:lstStyle/>
          <a:p>
            <a:pPr marL="457200" lvl="0" indent="-292100" algn="l" rtl="0">
              <a:lnSpc>
                <a:spcPct val="100000"/>
              </a:lnSpc>
              <a:spcBef>
                <a:spcPts val="0"/>
              </a:spcBef>
              <a:spcAft>
                <a:spcPts val="0"/>
              </a:spcAft>
              <a:buSzPts val="1000"/>
              <a:buFont typeface="Calibri"/>
              <a:buAutoNum type="arabicPeriod"/>
            </a:pPr>
            <a:r>
              <a:rPr lang="en-US" sz="1000">
                <a:solidFill>
                  <a:srgbClr val="000000"/>
                </a:solidFill>
                <a:highlight>
                  <a:srgbClr val="FFFFFF"/>
                </a:highlight>
                <a:latin typeface="Calibri"/>
                <a:ea typeface="Calibri"/>
                <a:cs typeface="Calibri"/>
                <a:sym typeface="Calibri"/>
              </a:rPr>
              <a:t>American International Medical University.  (2017).  Diabetic Retinopathy: Symptoms, Diagnosis, and Management. </a:t>
            </a:r>
            <a:r>
              <a:rPr lang="en-US" sz="1000" u="sng">
                <a:solidFill>
                  <a:schemeClr val="hlink"/>
                </a:solidFill>
                <a:highlight>
                  <a:srgbClr val="FFFFFF"/>
                </a:highlight>
                <a:latin typeface="Calibri"/>
                <a:ea typeface="Calibri"/>
                <a:cs typeface="Calibri"/>
                <a:sym typeface="Calibri"/>
                <a:hlinkClick r:id="rId3"/>
              </a:rPr>
              <a:t>https://www.aimu.us/2017/02/15/diabetic-retinopathy-symptoms-</a:t>
            </a:r>
            <a:r>
              <a:rPr lang="en-US" sz="1000">
                <a:solidFill>
                  <a:srgbClr val="000000"/>
                </a:solidFill>
                <a:highlight>
                  <a:srgbClr val="FFFFFF"/>
                </a:highlight>
                <a:latin typeface="Calibri"/>
                <a:ea typeface="Calibri"/>
                <a:cs typeface="Calibri"/>
                <a:sym typeface="Calibri"/>
              </a:rPr>
              <a:t> diagnosis-and-management/. </a:t>
            </a:r>
            <a:endParaRPr sz="1000">
              <a:solidFill>
                <a:srgbClr val="000000"/>
              </a:solidFill>
              <a:highlight>
                <a:srgbClr val="FFFFFF"/>
              </a:highlight>
              <a:latin typeface="Calibri"/>
              <a:ea typeface="Calibri"/>
              <a:cs typeface="Calibri"/>
              <a:sym typeface="Calibri"/>
            </a:endParaRPr>
          </a:p>
          <a:p>
            <a:pPr marL="45720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a:pPr>
            <a:r>
              <a:rPr lang="en-US" sz="1000">
                <a:solidFill>
                  <a:srgbClr val="303030"/>
                </a:solidFill>
                <a:highlight>
                  <a:srgbClr val="FFFFFF"/>
                </a:highlight>
                <a:latin typeface="Calibri"/>
                <a:ea typeface="Calibri"/>
                <a:cs typeface="Calibri"/>
                <a:sym typeface="Calibri"/>
              </a:rPr>
              <a:t>Barsegian, A., Kotlyar, B., Lee, J., Salifu, M. O., &amp; McFarlane, S. I. (2017). Diabetic Retinopathy: Focus on Minority Populations. </a:t>
            </a:r>
            <a:r>
              <a:rPr lang="en-US" sz="1000" i="1">
                <a:solidFill>
                  <a:srgbClr val="303030"/>
                </a:solidFill>
                <a:highlight>
                  <a:srgbClr val="FFFFFF"/>
                </a:highlight>
                <a:latin typeface="Calibri"/>
                <a:ea typeface="Calibri"/>
                <a:cs typeface="Calibri"/>
                <a:sym typeface="Calibri"/>
              </a:rPr>
              <a:t>International journal of clinical endocrinology and metabolism</a:t>
            </a:r>
            <a:r>
              <a:rPr lang="en-US" sz="1000">
                <a:solidFill>
                  <a:srgbClr val="303030"/>
                </a:solidFill>
                <a:highlight>
                  <a:srgbClr val="FFFFFF"/>
                </a:highlight>
                <a:latin typeface="Calibri"/>
                <a:ea typeface="Calibri"/>
                <a:cs typeface="Calibri"/>
                <a:sym typeface="Calibri"/>
              </a:rPr>
              <a:t>, </a:t>
            </a:r>
            <a:r>
              <a:rPr lang="en-US" sz="1000" i="1">
                <a:solidFill>
                  <a:srgbClr val="303030"/>
                </a:solidFill>
                <a:highlight>
                  <a:srgbClr val="FFFFFF"/>
                </a:highlight>
                <a:latin typeface="Calibri"/>
                <a:ea typeface="Calibri"/>
                <a:cs typeface="Calibri"/>
                <a:sym typeface="Calibri"/>
              </a:rPr>
              <a:t>3</a:t>
            </a:r>
            <a:r>
              <a:rPr lang="en-US" sz="1000">
                <a:solidFill>
                  <a:srgbClr val="303030"/>
                </a:solidFill>
                <a:highlight>
                  <a:srgbClr val="FFFFFF"/>
                </a:highlight>
                <a:latin typeface="Calibri"/>
                <a:ea typeface="Calibri"/>
                <a:cs typeface="Calibri"/>
                <a:sym typeface="Calibri"/>
              </a:rPr>
              <a:t>(1), 034–45. https://doi.org/10.17352/ijcem.000027</a:t>
            </a:r>
            <a:endParaRPr sz="1000">
              <a:solidFill>
                <a:srgbClr val="000000"/>
              </a:solidFill>
              <a:highlight>
                <a:srgbClr val="FFFFFF"/>
              </a:highlight>
              <a:latin typeface="Calibri"/>
              <a:ea typeface="Calibri"/>
              <a:cs typeface="Calibri"/>
              <a:sym typeface="Calibri"/>
            </a:endParaRPr>
          </a:p>
          <a:p>
            <a:pPr marL="45720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a:pPr>
            <a:r>
              <a:rPr lang="en-US" sz="1000">
                <a:solidFill>
                  <a:srgbClr val="000000"/>
                </a:solidFill>
                <a:highlight>
                  <a:srgbClr val="FFFFFF"/>
                </a:highlight>
                <a:latin typeface="Calibri"/>
                <a:ea typeface="Calibri"/>
                <a:cs typeface="Calibri"/>
                <a:sym typeface="Calibri"/>
              </a:rPr>
              <a:t>Bommer, C., Sagalova, V., Heesemann, E., Manne-Goehler, J., Atun, R., Bärnighausen, T., Davies, J., &amp; Vollmer, S. (2018). Global Economic Burden of Diabetes in Adults: Projections From 2015 to 2030. Diabetes Care, 41(5), 963–970. doi: 10.2337/dc17-1962. </a:t>
            </a:r>
            <a:endParaRPr sz="1000">
              <a:solidFill>
                <a:srgbClr val="000000"/>
              </a:solidFill>
              <a:highlight>
                <a:srgbClr val="FFFFFF"/>
              </a:highlight>
              <a:latin typeface="Calibri"/>
              <a:ea typeface="Calibri"/>
              <a:cs typeface="Calibri"/>
              <a:sym typeface="Calibri"/>
            </a:endParaRPr>
          </a:p>
          <a:p>
            <a:pPr marL="45720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a:pPr>
            <a:r>
              <a:rPr lang="en-US" sz="1000">
                <a:solidFill>
                  <a:srgbClr val="000000"/>
                </a:solidFill>
                <a:highlight>
                  <a:srgbClr val="FFFFFF"/>
                </a:highlight>
                <a:latin typeface="Calibri"/>
                <a:ea typeface="Calibri"/>
                <a:cs typeface="Calibri"/>
                <a:sym typeface="Calibri"/>
              </a:rPr>
              <a:t>Cuadros, J. (2020). </a:t>
            </a:r>
            <a:r>
              <a:rPr lang="en-US" sz="1000" i="1">
                <a:solidFill>
                  <a:srgbClr val="000000"/>
                </a:solidFill>
                <a:highlight>
                  <a:srgbClr val="FFFFFF"/>
                </a:highlight>
                <a:latin typeface="Calibri"/>
                <a:ea typeface="Calibri"/>
                <a:cs typeface="Calibri"/>
                <a:sym typeface="Calibri"/>
              </a:rPr>
              <a:t>The Real-World Impact of Artificial Intelligence on Diabetic Retinopathy Screening in Primary Care. Journal of Diabetes Science and Technology, 193229682091428.</a:t>
            </a:r>
            <a:r>
              <a:rPr lang="en-US" sz="1000">
                <a:solidFill>
                  <a:srgbClr val="000000"/>
                </a:solidFill>
                <a:highlight>
                  <a:srgbClr val="FFFFFF"/>
                </a:highlight>
                <a:latin typeface="Calibri"/>
                <a:ea typeface="Calibri"/>
                <a:cs typeface="Calibri"/>
                <a:sym typeface="Calibri"/>
              </a:rPr>
              <a:t> doi:10.1177/1932296820914287.</a:t>
            </a:r>
            <a:endParaRPr sz="1000">
              <a:solidFill>
                <a:srgbClr val="000000"/>
              </a:solidFill>
              <a:highlight>
                <a:srgbClr val="FFFFFF"/>
              </a:highlight>
              <a:latin typeface="Calibri"/>
              <a:ea typeface="Calibri"/>
              <a:cs typeface="Calibri"/>
              <a:sym typeface="Calibri"/>
            </a:endParaRPr>
          </a:p>
          <a:p>
            <a:pPr marL="45720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a:pPr>
            <a:r>
              <a:rPr lang="en-US" sz="1000">
                <a:solidFill>
                  <a:srgbClr val="000000"/>
                </a:solidFill>
                <a:highlight>
                  <a:schemeClr val="lt1"/>
                </a:highlight>
                <a:latin typeface="Calibri"/>
                <a:ea typeface="Calibri"/>
                <a:cs typeface="Calibri"/>
                <a:sym typeface="Calibri"/>
              </a:rPr>
              <a:t>Diabetic Retinopathy: Pathogenesis and clinical findings Mild ... | GrepMed. (n.d.). Retrieved December 8, 2020, from </a:t>
            </a:r>
            <a:r>
              <a:rPr lang="en-US" sz="1000" u="sng">
                <a:solidFill>
                  <a:schemeClr val="accent5"/>
                </a:solidFill>
                <a:highlight>
                  <a:schemeClr val="lt1"/>
                </a:highlight>
                <a:latin typeface="Calibri"/>
                <a:ea typeface="Calibri"/>
                <a:cs typeface="Calibri"/>
                <a:sym typeface="Calibri"/>
                <a:hlinkClick r:id="rId4">
                  <a:extLst>
                    <a:ext uri="{A12FA001-AC4F-418D-AE19-62706E023703}">
                      <ahyp:hlinkClr xmlns:ahyp="http://schemas.microsoft.com/office/drawing/2018/hyperlinkcolor" val="tx"/>
                    </a:ext>
                  </a:extLst>
                </a:hlinkClick>
              </a:rPr>
              <a:t>https://www.grepmed.com/images/8340/pathophysiology-complications-ophthalmology-retinopathy-diagnosis-diabetic-diabetes</a:t>
            </a:r>
            <a:r>
              <a:rPr lang="en-US" sz="1000">
                <a:solidFill>
                  <a:srgbClr val="000000"/>
                </a:solidFill>
                <a:highlight>
                  <a:srgbClr val="FFFFFF"/>
                </a:highlight>
                <a:latin typeface="Calibri"/>
                <a:ea typeface="Calibri"/>
                <a:cs typeface="Calibri"/>
                <a:sym typeface="Calibri"/>
              </a:rPr>
              <a:t>.</a:t>
            </a:r>
            <a:endParaRPr sz="1000">
              <a:solidFill>
                <a:srgbClr val="000000"/>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a:pPr>
            <a:r>
              <a:rPr lang="en-US" sz="1000">
                <a:solidFill>
                  <a:srgbClr val="000000"/>
                </a:solidFill>
                <a:highlight>
                  <a:srgbClr val="FFFFFF"/>
                </a:highlight>
                <a:latin typeface="Calibri"/>
                <a:ea typeface="Calibri"/>
                <a:cs typeface="Calibri"/>
                <a:sym typeface="Calibri"/>
              </a:rPr>
              <a:t>Gardner, T. W., &amp; Chew, E. Y. (2016). Future opportunities in diabetic retinopathy research. Current opinion in endocrinology, diabetes, and obesity, 23(2), 91–96. https:// doi.org/10.1097/MED.0000000000000238.</a:t>
            </a:r>
            <a:endParaRPr sz="1000">
              <a:solidFill>
                <a:srgbClr val="000000"/>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a:pPr>
            <a:r>
              <a:rPr lang="en-US" sz="1000">
                <a:solidFill>
                  <a:srgbClr val="000000"/>
                </a:solidFill>
                <a:highlight>
                  <a:srgbClr val="FFFFFF"/>
                </a:highlight>
                <a:latin typeface="Calibri"/>
                <a:ea typeface="Calibri"/>
                <a:cs typeface="Calibri"/>
                <a:sym typeface="Calibri"/>
              </a:rPr>
              <a:t>Gupta, RajendraP &amp; Kotecha, Megha &amp; Bansal, Piyush. (2013). Frequency of diabetic retinopathy in patients with diabetes mellitus and its correlation with duration of diabetes mellitus. Medical Journal of Dr. D.Y. Patil University. 6. 366. 10.4103/0975-2870.118267. </a:t>
            </a:r>
            <a:endParaRPr sz="1000">
              <a:solidFill>
                <a:srgbClr val="000000"/>
              </a:solidFill>
              <a:highlight>
                <a:srgbClr val="FFFFFF"/>
              </a:highlight>
              <a:latin typeface="Calibri"/>
              <a:ea typeface="Calibri"/>
              <a:cs typeface="Calibri"/>
              <a:sym typeface="Calibri"/>
            </a:endParaRPr>
          </a:p>
          <a:p>
            <a:pPr marL="45720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a:pPr>
            <a:r>
              <a:rPr lang="en-US" sz="1000">
                <a:solidFill>
                  <a:srgbClr val="000000"/>
                </a:solidFill>
                <a:highlight>
                  <a:schemeClr val="lt1"/>
                </a:highlight>
                <a:latin typeface="Calibri"/>
                <a:ea typeface="Calibri"/>
                <a:cs typeface="Calibri"/>
                <a:sym typeface="Calibri"/>
              </a:rPr>
              <a:t>Frank, R. N. (2004). Diabetic Retinopathy. New England Journal of Medicine, 350(1), 48–58. doi:10.1056/nejmra021678.</a:t>
            </a:r>
            <a:endParaRPr sz="1000">
              <a:solidFill>
                <a:srgbClr val="000000"/>
              </a:solidFill>
              <a:highlight>
                <a:srgbClr val="FFFFFF"/>
              </a:highlight>
              <a:latin typeface="Calibri"/>
              <a:ea typeface="Calibri"/>
              <a:cs typeface="Calibri"/>
              <a:sym typeface="Calibri"/>
            </a:endParaRPr>
          </a:p>
          <a:p>
            <a:pPr marL="45720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a:pPr>
            <a:r>
              <a:rPr lang="en-US" sz="1000">
                <a:solidFill>
                  <a:srgbClr val="000000"/>
                </a:solidFill>
                <a:highlight>
                  <a:srgbClr val="FFFFFF"/>
                </a:highlight>
                <a:latin typeface="Calibri"/>
                <a:ea typeface="Calibri"/>
                <a:cs typeface="Calibri"/>
                <a:sym typeface="Calibri"/>
              </a:rPr>
              <a:t>Fraser, C. E. &amp; D’Amico, D. J. (2018).  Diabetic retinopathy: Classification and clinical features. In D. M. Nathan, J. T. Trobe, &amp; J. E. Mulder (Eds.).  </a:t>
            </a:r>
            <a:r>
              <a:rPr lang="en-US" sz="1000" i="1">
                <a:solidFill>
                  <a:srgbClr val="000000"/>
                </a:solidFill>
                <a:highlight>
                  <a:srgbClr val="FFFFFF"/>
                </a:highlight>
                <a:latin typeface="Calibri"/>
                <a:ea typeface="Calibri"/>
                <a:cs typeface="Calibri"/>
                <a:sym typeface="Calibri"/>
              </a:rPr>
              <a:t>UpToDate. </a:t>
            </a:r>
            <a:r>
              <a:rPr lang="en-US" sz="1000" i="1" u="sng">
                <a:solidFill>
                  <a:srgbClr val="000000"/>
                </a:solidFill>
                <a:highlight>
                  <a:srgbClr val="FFFFFF"/>
                </a:highlight>
                <a:latin typeface="Calibri"/>
                <a:ea typeface="Calibri"/>
                <a:cs typeface="Calibri"/>
                <a:sym typeface="Calibri"/>
                <a:hlinkClick r:id="rId5">
                  <a:extLst>
                    <a:ext uri="{A12FA001-AC4F-418D-AE19-62706E023703}">
                      <ahyp:hlinkClr xmlns:ahyp="http://schemas.microsoft.com/office/drawing/2018/hyperlinkcolor" val="tx"/>
                    </a:ext>
                  </a:extLst>
                </a:hlinkClick>
              </a:rPr>
              <a:t> </a:t>
            </a:r>
            <a:endParaRPr sz="1000">
              <a:solidFill>
                <a:srgbClr val="000000"/>
              </a:solidFill>
              <a:latin typeface="Calibri"/>
              <a:ea typeface="Calibri"/>
              <a:cs typeface="Calibri"/>
              <a:sym typeface="Calibri"/>
            </a:endParaRPr>
          </a:p>
          <a:p>
            <a:pPr marL="457200" lvl="0" indent="0" algn="l" rtl="0">
              <a:lnSpc>
                <a:spcPct val="100000"/>
              </a:lnSpc>
              <a:spcBef>
                <a:spcPts val="0"/>
              </a:spcBef>
              <a:spcAft>
                <a:spcPts val="0"/>
              </a:spcAft>
              <a:buNone/>
            </a:pPr>
            <a:r>
              <a:rPr lang="en-US" sz="1000">
                <a:solidFill>
                  <a:srgbClr val="000000"/>
                </a:solidFill>
                <a:highlight>
                  <a:srgbClr val="FFFFFF"/>
                </a:highlight>
                <a:latin typeface="Calibri"/>
                <a:ea typeface="Calibri"/>
                <a:cs typeface="Calibri"/>
                <a:sym typeface="Calibri"/>
              </a:rPr>
              <a:t>https://www-uptodate-com.treadwell.idm.oclc.org/contents/diabetic-retinopathy-classif</a:t>
            </a:r>
            <a:r>
              <a:rPr lang="en-US" sz="1000">
                <a:solidFill>
                  <a:srgbClr val="000000"/>
                </a:solidFill>
                <a:latin typeface="Calibri"/>
                <a:ea typeface="Calibri"/>
                <a:cs typeface="Calibri"/>
                <a:sym typeface="Calibri"/>
              </a:rPr>
              <a:t> </a:t>
            </a:r>
            <a:r>
              <a:rPr lang="en-US" sz="1000">
                <a:solidFill>
                  <a:srgbClr val="000000"/>
                </a:solidFill>
                <a:highlight>
                  <a:srgbClr val="FFFFFF"/>
                </a:highlight>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ication-and-clinical-features/print?search=diabetic</a:t>
            </a:r>
            <a:r>
              <a:rPr lang="en-US" sz="1000">
                <a:solidFill>
                  <a:srgbClr val="000000"/>
                </a:solidFill>
                <a:highlight>
                  <a:srgbClr val="FFFFFF"/>
                </a:highlight>
                <a:latin typeface="Calibri"/>
                <a:ea typeface="Calibri"/>
                <a:cs typeface="Calibri"/>
                <a:sym typeface="Calibri"/>
              </a:rPr>
              <a:t>. </a:t>
            </a:r>
            <a:endParaRPr sz="1000">
              <a:solidFill>
                <a:srgbClr val="000000"/>
              </a:solidFill>
              <a:highlight>
                <a:srgbClr val="FFFFFF"/>
              </a:highlight>
              <a:latin typeface="Calibri"/>
              <a:ea typeface="Calibri"/>
              <a:cs typeface="Calibri"/>
              <a:sym typeface="Calibri"/>
            </a:endParaRPr>
          </a:p>
          <a:p>
            <a:pPr marL="45720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a:pPr>
            <a:r>
              <a:rPr lang="en-US" sz="1000">
                <a:solidFill>
                  <a:srgbClr val="000000"/>
                </a:solidFill>
                <a:highlight>
                  <a:srgbClr val="FFFFFF"/>
                </a:highlight>
                <a:latin typeface="Calibri"/>
                <a:ea typeface="Calibri"/>
                <a:cs typeface="Calibri"/>
                <a:sym typeface="Calibri"/>
              </a:rPr>
              <a:t>Fraser, C. E., D’Amico, D. J., &amp; Shah, A. R.  (2019).  Diabetic retinopathy: Prevention and treatment.  In D. M. Nathan, J. T. Trobe, &amp; J. E. Mulder (Eds.).  </a:t>
            </a:r>
            <a:r>
              <a:rPr lang="en-US" sz="1000" i="1">
                <a:solidFill>
                  <a:srgbClr val="000000"/>
                </a:solidFill>
                <a:highlight>
                  <a:srgbClr val="FFFFFF"/>
                </a:highlight>
                <a:latin typeface="Calibri"/>
                <a:ea typeface="Calibri"/>
                <a:cs typeface="Calibri"/>
                <a:sym typeface="Calibri"/>
              </a:rPr>
              <a:t>UpToDate. </a:t>
            </a:r>
            <a:r>
              <a:rPr lang="en-US" sz="1000" u="sng">
                <a:solidFill>
                  <a:schemeClr val="hlink"/>
                </a:solidFill>
                <a:highlight>
                  <a:srgbClr val="FFFFFF"/>
                </a:highlight>
                <a:latin typeface="Calibri"/>
                <a:ea typeface="Calibri"/>
                <a:cs typeface="Calibri"/>
                <a:sym typeface="Calibri"/>
                <a:hlinkClick r:id="rId6"/>
              </a:rPr>
              <a:t>https://www-uptodate-com.treadwell.idm.oclc.org/</a:t>
            </a:r>
            <a:endParaRPr>
              <a:latin typeface="Calibri"/>
              <a:ea typeface="Calibri"/>
              <a:cs typeface="Calibri"/>
              <a:sym typeface="Calibri"/>
            </a:endParaRPr>
          </a:p>
          <a:p>
            <a:pPr marL="457200" lvl="0" indent="0" algn="l" rtl="0">
              <a:lnSpc>
                <a:spcPct val="100000"/>
              </a:lnSpc>
              <a:spcBef>
                <a:spcPts val="0"/>
              </a:spcBef>
              <a:spcAft>
                <a:spcPts val="0"/>
              </a:spcAft>
              <a:buNone/>
            </a:pPr>
            <a:r>
              <a:rPr lang="en-US" sz="1000" u="sng">
                <a:solidFill>
                  <a:schemeClr val="hlink"/>
                </a:solidFill>
                <a:highlight>
                  <a:srgbClr val="FFFFFF"/>
                </a:highlight>
                <a:latin typeface="Calibri"/>
                <a:ea typeface="Calibri"/>
                <a:cs typeface="Calibri"/>
                <a:sym typeface="Calibri"/>
                <a:hlinkClick r:id="rId6"/>
              </a:rPr>
              <a:t>contents/diabetic-retinopathy</a:t>
            </a:r>
            <a:r>
              <a:rPr lang="en-US" sz="1000">
                <a:solidFill>
                  <a:srgbClr val="000000"/>
                </a:solidFill>
                <a:highlight>
                  <a:srgbClr val="FFFFFF"/>
                </a:highlight>
                <a:latin typeface="Calibri"/>
                <a:ea typeface="Calibri"/>
                <a:cs typeface="Calibri"/>
                <a:sym typeface="Calibri"/>
              </a:rPr>
              <a:t>preventon-andtreatment?search=diabetic%20retinopathy&amp;source=search_result&amp;selectedTitle=2~150&amp;usage_type=default&amp;display_rank=2.</a:t>
            </a:r>
            <a:endParaRPr sz="1000">
              <a:solidFill>
                <a:srgbClr val="000000"/>
              </a:solidFill>
              <a:highlight>
                <a:srgbClr val="FFFFFF"/>
              </a:highlight>
              <a:latin typeface="Calibri"/>
              <a:ea typeface="Calibri"/>
              <a:cs typeface="Calibri"/>
              <a:sym typeface="Calibri"/>
            </a:endParaRPr>
          </a:p>
          <a:p>
            <a:pPr marL="45720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a:pPr>
            <a:r>
              <a:rPr lang="en-US" sz="1000">
                <a:solidFill>
                  <a:srgbClr val="000000"/>
                </a:solidFill>
                <a:highlight>
                  <a:srgbClr val="FFFFFF"/>
                </a:highlight>
                <a:latin typeface="Calibri"/>
                <a:ea typeface="Calibri"/>
                <a:cs typeface="Calibri"/>
                <a:sym typeface="Calibri"/>
              </a:rPr>
              <a:t>Hunt, N. A., Liu, G. T., &amp; Lavery, L. A. (2011). The economics of limb salvage in diabetes. Plastic and Reconstructive Surgery, 127(SUPPL. 1 S). https://doi.org/10.1097/ PRS.0b013e3181fbe2a6.</a:t>
            </a:r>
            <a:endParaRPr sz="1000">
              <a:solidFill>
                <a:srgbClr val="000000"/>
              </a:solidFill>
              <a:highlight>
                <a:srgbClr val="FFFFFF"/>
              </a:highlight>
              <a:latin typeface="Calibri"/>
              <a:ea typeface="Calibri"/>
              <a:cs typeface="Calibri"/>
              <a:sym typeface="Calibri"/>
            </a:endParaRPr>
          </a:p>
          <a:p>
            <a:pPr marL="45720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a:pPr>
            <a:r>
              <a:rPr lang="en-US" sz="1000">
                <a:solidFill>
                  <a:srgbClr val="000000"/>
                </a:solidFill>
                <a:highlight>
                  <a:srgbClr val="FFFFFF"/>
                </a:highlight>
                <a:latin typeface="Calibri"/>
                <a:ea typeface="Calibri"/>
                <a:cs typeface="Calibri"/>
                <a:sym typeface="Calibri"/>
              </a:rPr>
              <a:t>Javitt, J. C., Aiello, L. P., Chiang, Y., Ferris, F. L., Canner, J. K., &amp; Greenfield, S. (1994). Preventive Eye Care in People with Diabetes Is Cost-Saving to the Federal Government: Implications for health-care reform. Diabetes Care, 17(8), 909–917. doi: 10.2337/diacare.17.8.909. </a:t>
            </a:r>
            <a:endParaRPr sz="1000">
              <a:solidFill>
                <a:srgbClr val="000000"/>
              </a:solidFill>
              <a:highlight>
                <a:srgbClr val="FFFFFF"/>
              </a:highlight>
              <a:latin typeface="Calibri"/>
              <a:ea typeface="Calibri"/>
              <a:cs typeface="Calibri"/>
              <a:sym typeface="Calibri"/>
            </a:endParaRPr>
          </a:p>
          <a:p>
            <a:pPr marL="45720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a:pPr>
            <a:r>
              <a:rPr lang="en-US" sz="1000">
                <a:solidFill>
                  <a:srgbClr val="000000"/>
                </a:solidFill>
                <a:highlight>
                  <a:srgbClr val="FFFFFF"/>
                </a:highlight>
                <a:latin typeface="Calibri"/>
                <a:ea typeface="Calibri"/>
                <a:cs typeface="Calibri"/>
                <a:sym typeface="Calibri"/>
              </a:rPr>
              <a:t>Karakaya, M., &amp; Hacisoftaoglu, R. E. (2020). Comparison of smartphone-based retinal imaging systems for diabetic retinopathy detection using deep learning. BMC Bioinformatics, 21(S4). doi:10.1186/s12859-020-03587-2. </a:t>
            </a:r>
            <a:endParaRPr sz="1000">
              <a:solidFill>
                <a:srgbClr val="000000"/>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45720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228600" lvl="0" indent="-76200" algn="l" rtl="0">
              <a:lnSpc>
                <a:spcPct val="100000"/>
              </a:lnSpc>
              <a:spcBef>
                <a:spcPts val="0"/>
              </a:spcBef>
              <a:spcAft>
                <a:spcPts val="2100"/>
              </a:spcAft>
              <a:buClr>
                <a:schemeClr val="dk1"/>
              </a:buClr>
              <a:buSzPts val="2400"/>
              <a:buNone/>
            </a:pPr>
            <a:endParaRPr sz="1000">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3"/>
          <p:cNvSpPr txBox="1">
            <a:spLocks noGrp="1"/>
          </p:cNvSpPr>
          <p:nvPr>
            <p:ph type="title"/>
          </p:nvPr>
        </p:nvSpPr>
        <p:spPr>
          <a:xfrm>
            <a:off x="970200" y="733225"/>
            <a:ext cx="10251600" cy="713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000">
                <a:latin typeface="Calibri"/>
                <a:ea typeface="Calibri"/>
                <a:cs typeface="Calibri"/>
                <a:sym typeface="Calibri"/>
              </a:rPr>
              <a:t>References</a:t>
            </a:r>
            <a:endParaRPr sz="3000">
              <a:latin typeface="Calibri"/>
              <a:ea typeface="Calibri"/>
              <a:cs typeface="Calibri"/>
              <a:sym typeface="Calibri"/>
            </a:endParaRPr>
          </a:p>
        </p:txBody>
      </p:sp>
      <p:sp>
        <p:nvSpPr>
          <p:cNvPr id="588" name="Google Shape;588;p73"/>
          <p:cNvSpPr txBox="1">
            <a:spLocks noGrp="1"/>
          </p:cNvSpPr>
          <p:nvPr>
            <p:ph type="body" idx="1"/>
          </p:nvPr>
        </p:nvSpPr>
        <p:spPr>
          <a:xfrm>
            <a:off x="0" y="1751775"/>
            <a:ext cx="12192000" cy="5029500"/>
          </a:xfrm>
          <a:prstGeom prst="rect">
            <a:avLst/>
          </a:prstGeom>
        </p:spPr>
        <p:txBody>
          <a:bodyPr spcFirstLastPara="1" wrap="square" lIns="121900" tIns="121900" rIns="121900" bIns="121900" anchor="t" anchorCtr="0">
            <a:noAutofit/>
          </a:bodyPr>
          <a:lstStyle/>
          <a:p>
            <a:pPr marL="457200" lvl="0" indent="-285750" algn="l" rtl="0">
              <a:lnSpc>
                <a:spcPct val="100000"/>
              </a:lnSpc>
              <a:spcBef>
                <a:spcPts val="0"/>
              </a:spcBef>
              <a:spcAft>
                <a:spcPts val="0"/>
              </a:spcAft>
              <a:buClr>
                <a:srgbClr val="000000"/>
              </a:buClr>
              <a:buSzPts val="900"/>
              <a:buFont typeface="Calibri"/>
              <a:buAutoNum type="arabicPeriod" startAt="13"/>
            </a:pPr>
            <a:r>
              <a:rPr lang="en-US" sz="1000">
                <a:solidFill>
                  <a:srgbClr val="000000"/>
                </a:solidFill>
                <a:highlight>
                  <a:srgbClr val="FFFFFF"/>
                </a:highlight>
                <a:latin typeface="Calibri"/>
                <a:ea typeface="Calibri"/>
                <a:cs typeface="Calibri"/>
                <a:sym typeface="Calibri"/>
              </a:rPr>
              <a:t>Low, L., Law, J. P., Hodson, J., McAlpine, R., O'Colmain, U., &amp; MacEwen, C. (2015). Impact of socioeconomic deprivation on the development of diabetic retinopathy: a population-based, cross-sectional and longitudinal study over 12 years. </a:t>
            </a:r>
            <a:r>
              <a:rPr lang="en-US" sz="1000" i="1">
                <a:solidFill>
                  <a:srgbClr val="000000"/>
                </a:solidFill>
                <a:highlight>
                  <a:srgbClr val="FFFFFF"/>
                </a:highlight>
                <a:latin typeface="Calibri"/>
                <a:ea typeface="Calibri"/>
                <a:cs typeface="Calibri"/>
                <a:sym typeface="Calibri"/>
              </a:rPr>
              <a:t>BMJ open</a:t>
            </a:r>
            <a:r>
              <a:rPr lang="en-US" sz="1000">
                <a:solidFill>
                  <a:srgbClr val="000000"/>
                </a:solidFill>
                <a:highlight>
                  <a:srgbClr val="FFFFFF"/>
                </a:highlight>
                <a:latin typeface="Calibri"/>
                <a:ea typeface="Calibri"/>
                <a:cs typeface="Calibri"/>
                <a:sym typeface="Calibri"/>
              </a:rPr>
              <a:t>, </a:t>
            </a:r>
            <a:r>
              <a:rPr lang="en-US" sz="1000" i="1">
                <a:solidFill>
                  <a:srgbClr val="000000"/>
                </a:solidFill>
                <a:highlight>
                  <a:srgbClr val="FFFFFF"/>
                </a:highlight>
                <a:latin typeface="Calibri"/>
                <a:ea typeface="Calibri"/>
                <a:cs typeface="Calibri"/>
                <a:sym typeface="Calibri"/>
              </a:rPr>
              <a:t>5</a:t>
            </a:r>
            <a:r>
              <a:rPr lang="en-US" sz="1000">
                <a:solidFill>
                  <a:srgbClr val="000000"/>
                </a:solidFill>
                <a:highlight>
                  <a:srgbClr val="FFFFFF"/>
                </a:highlight>
                <a:latin typeface="Calibri"/>
                <a:ea typeface="Calibri"/>
                <a:cs typeface="Calibri"/>
                <a:sym typeface="Calibri"/>
              </a:rPr>
              <a:t>(4), e007290. https://doi.org/10.1136/bmjopen-2014-007290.</a:t>
            </a:r>
            <a:endParaRPr sz="1000">
              <a:solidFill>
                <a:srgbClr val="000000"/>
              </a:solidFill>
              <a:highlight>
                <a:srgbClr val="FFFFFF"/>
              </a:highlight>
              <a:latin typeface="Calibri"/>
              <a:ea typeface="Calibri"/>
              <a:cs typeface="Calibri"/>
              <a:sym typeface="Calibri"/>
            </a:endParaRPr>
          </a:p>
          <a:p>
            <a:pPr marL="45720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457200" lvl="0" indent="-285750" algn="l" rtl="0">
              <a:lnSpc>
                <a:spcPct val="100000"/>
              </a:lnSpc>
              <a:spcBef>
                <a:spcPts val="0"/>
              </a:spcBef>
              <a:spcAft>
                <a:spcPts val="0"/>
              </a:spcAft>
              <a:buClr>
                <a:srgbClr val="000000"/>
              </a:buClr>
              <a:buSzPts val="900"/>
              <a:buFont typeface="Calibri"/>
              <a:buAutoNum type="arabicPeriod" startAt="13"/>
            </a:pPr>
            <a:r>
              <a:rPr lang="en-US" sz="1000">
                <a:solidFill>
                  <a:srgbClr val="000000"/>
                </a:solidFill>
                <a:highlight>
                  <a:srgbClr val="FFFFFF"/>
                </a:highlight>
                <a:latin typeface="Calibri"/>
                <a:ea typeface="Calibri"/>
                <a:cs typeface="Calibri"/>
                <a:sym typeface="Calibri"/>
              </a:rPr>
              <a:t>McCulloch, D. K.  (2020).  Diabetic retinopathy: Screening.  In D. M. Nathan, J. T. Trobe, &amp; J. E. Mulder (Eds.). </a:t>
            </a:r>
            <a:r>
              <a:rPr lang="en-US" sz="1000" i="1">
                <a:solidFill>
                  <a:srgbClr val="000000"/>
                </a:solidFill>
                <a:highlight>
                  <a:srgbClr val="FFFFFF"/>
                </a:highlight>
                <a:latin typeface="Calibri"/>
                <a:ea typeface="Calibri"/>
                <a:cs typeface="Calibri"/>
                <a:sym typeface="Calibri"/>
              </a:rPr>
              <a:t>UpToDate.</a:t>
            </a:r>
            <a:r>
              <a:rPr lang="en-US" sz="1000" u="sng">
                <a:solidFill>
                  <a:srgbClr val="000000"/>
                </a:solidFill>
                <a:highlight>
                  <a:srgbClr val="FFFFFF"/>
                </a:highlight>
                <a:latin typeface="Calibri"/>
                <a:ea typeface="Calibri"/>
                <a:cs typeface="Calibri"/>
                <a:sym typeface="Calibri"/>
              </a:rPr>
              <a:t> </a:t>
            </a:r>
            <a:r>
              <a:rPr lang="en-US" sz="1000">
                <a:solidFill>
                  <a:srgbClr val="000000"/>
                </a:solidFill>
                <a:highlight>
                  <a:srgbClr val="FFFFFF"/>
                </a:highlight>
                <a:latin typeface="Calibri"/>
                <a:ea typeface="Calibri"/>
                <a:cs typeface="Calibri"/>
                <a:sym typeface="Calibri"/>
              </a:rPr>
              <a:t>https://www-uptodatecom.treadwell.idm.oclc.org/contents/diabetic retinopathyscreening?search=diabetic%20retinopathy&amp;source=search_result&amp;selectedTitle=4~150&amp;usage_type=default&amp;display_rank=4.</a:t>
            </a:r>
            <a:endParaRPr sz="1000">
              <a:solidFill>
                <a:srgbClr val="000000"/>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startAt="13"/>
            </a:pPr>
            <a:r>
              <a:rPr lang="en-US" sz="1000">
                <a:solidFill>
                  <a:srgbClr val="000000"/>
                </a:solidFill>
                <a:highlight>
                  <a:srgbClr val="FFFFFF"/>
                </a:highlight>
                <a:latin typeface="Calibri"/>
                <a:ea typeface="Calibri"/>
                <a:cs typeface="Calibri"/>
                <a:sym typeface="Calibri"/>
              </a:rPr>
              <a:t>Ogunyemi, O. &amp; Kermah, D.  (2015).  Machine Learning Approaches for Detecting Diabetic Retinopathy from Clinical and Public Health Records.  </a:t>
            </a:r>
            <a:r>
              <a:rPr lang="en-US" sz="1000" i="1">
                <a:solidFill>
                  <a:srgbClr val="000000"/>
                </a:solidFill>
                <a:highlight>
                  <a:srgbClr val="FFFFFF"/>
                </a:highlight>
                <a:latin typeface="Calibri"/>
                <a:ea typeface="Calibri"/>
                <a:cs typeface="Calibri"/>
                <a:sym typeface="Calibri"/>
              </a:rPr>
              <a:t>AMIA Annual Symposium Proceedings, </a:t>
            </a:r>
            <a:r>
              <a:rPr lang="en-US" sz="1000">
                <a:solidFill>
                  <a:srgbClr val="000000"/>
                </a:solidFill>
                <a:highlight>
                  <a:srgbClr val="FFFFFF"/>
                </a:highlight>
                <a:latin typeface="Calibri"/>
                <a:ea typeface="Calibri"/>
                <a:cs typeface="Calibri"/>
                <a:sym typeface="Calibri"/>
              </a:rPr>
              <a:t>2015: 983-990</a:t>
            </a:r>
            <a:r>
              <a:rPr lang="en-US" sz="1000" i="1">
                <a:solidFill>
                  <a:srgbClr val="000000"/>
                </a:solidFill>
                <a:highlight>
                  <a:srgbClr val="FFFFFF"/>
                </a:highlight>
                <a:latin typeface="Calibri"/>
                <a:ea typeface="Calibri"/>
                <a:cs typeface="Calibri"/>
                <a:sym typeface="Calibri"/>
              </a:rPr>
              <a:t>.</a:t>
            </a:r>
            <a:endParaRPr sz="1000" i="1">
              <a:solidFill>
                <a:srgbClr val="000000"/>
              </a:solidFill>
              <a:highlight>
                <a:srgbClr val="FFFFFF"/>
              </a:highlight>
              <a:latin typeface="Calibri"/>
              <a:ea typeface="Calibri"/>
              <a:cs typeface="Calibri"/>
              <a:sym typeface="Calibri"/>
            </a:endParaRPr>
          </a:p>
          <a:p>
            <a:pPr marL="457200" lvl="0" indent="0" algn="l" rtl="0">
              <a:lnSpc>
                <a:spcPct val="100000"/>
              </a:lnSpc>
              <a:spcBef>
                <a:spcPts val="0"/>
              </a:spcBef>
              <a:spcAft>
                <a:spcPts val="0"/>
              </a:spcAft>
              <a:buNone/>
            </a:pPr>
            <a:endParaRPr sz="1000" i="1">
              <a:solidFill>
                <a:srgbClr val="000000"/>
              </a:solidFill>
              <a:highlight>
                <a:srgbClr val="FFFFFF"/>
              </a:highlight>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startAt="13"/>
            </a:pPr>
            <a:r>
              <a:rPr lang="en-US" sz="1000">
                <a:solidFill>
                  <a:srgbClr val="212121"/>
                </a:solidFill>
                <a:highlight>
                  <a:srgbClr val="FFFFFF"/>
                </a:highlight>
                <a:latin typeface="Calibri"/>
                <a:ea typeface="Calibri"/>
                <a:cs typeface="Calibri"/>
                <a:sym typeface="Calibri"/>
              </a:rPr>
              <a:t>Ozawa GY, Bearse MA Jr, Adams AJ. Male-female differences in diabetic retinopathy? Curr Eye Res. 2015 Feb;40(2):234-46. doi: 10.3109/02713683.2014.958500. Epub 2014 Dec 29. PMID: 25545999.</a:t>
            </a:r>
            <a:endParaRPr sz="1000">
              <a:solidFill>
                <a:srgbClr val="212121"/>
              </a:solidFill>
              <a:highlight>
                <a:srgbClr val="FFFFFF"/>
              </a:highlight>
              <a:latin typeface="Calibri"/>
              <a:ea typeface="Calibri"/>
              <a:cs typeface="Calibri"/>
              <a:sym typeface="Calibri"/>
            </a:endParaRPr>
          </a:p>
          <a:p>
            <a:pPr marL="457200" lvl="0" indent="0" algn="l" rtl="0">
              <a:lnSpc>
                <a:spcPct val="100000"/>
              </a:lnSpc>
              <a:spcBef>
                <a:spcPts val="0"/>
              </a:spcBef>
              <a:spcAft>
                <a:spcPts val="0"/>
              </a:spcAft>
              <a:buNone/>
            </a:pPr>
            <a:endParaRPr sz="1000">
              <a:solidFill>
                <a:srgbClr val="212121"/>
              </a:solidFill>
              <a:highlight>
                <a:srgbClr val="FFFFFF"/>
              </a:highlight>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startAt="13"/>
            </a:pPr>
            <a:r>
              <a:rPr lang="en-US" sz="1000">
                <a:solidFill>
                  <a:srgbClr val="000000"/>
                </a:solidFill>
                <a:highlight>
                  <a:schemeClr val="lt1"/>
                </a:highlight>
                <a:latin typeface="Calibri"/>
                <a:ea typeface="Calibri"/>
                <a:cs typeface="Calibri"/>
                <a:sym typeface="Calibri"/>
              </a:rPr>
              <a:t>Pengzi Zhang, Jing Lu, Yali Jing, Sunyinyan Tang, Dalong Zhu &amp; Yan Bi (2017) Global epidemiology of diabetic foot ulceration: a systematic review and meta-analysis, Annals of Medicine, 49:2, 106-116, DOI: </a:t>
            </a:r>
            <a:r>
              <a:rPr lang="en-US" sz="1000" u="sng">
                <a:solidFill>
                  <a:srgbClr val="000000"/>
                </a:solidFill>
                <a:highlight>
                  <a:schemeClr val="lt1"/>
                </a:highlight>
                <a:latin typeface="Calibri"/>
                <a:ea typeface="Calibri"/>
                <a:cs typeface="Calibri"/>
                <a:sym typeface="Calibri"/>
                <a:hlinkClick r:id="rId3">
                  <a:extLst>
                    <a:ext uri="{A12FA001-AC4F-418D-AE19-62706E023703}">
                      <ahyp:hlinkClr xmlns:ahyp="http://schemas.microsoft.com/office/drawing/2018/hyperlinkcolor" val="tx"/>
                    </a:ext>
                  </a:extLst>
                </a:hlinkClick>
              </a:rPr>
              <a:t>10.1080/07853890.2016.1231932</a:t>
            </a:r>
            <a:r>
              <a:rPr lang="en-US" sz="1000">
                <a:solidFill>
                  <a:srgbClr val="000000"/>
                </a:solidFill>
                <a:highlight>
                  <a:srgbClr val="FFFFFF"/>
                </a:highlight>
                <a:latin typeface="Calibri"/>
                <a:ea typeface="Calibri"/>
                <a:cs typeface="Calibri"/>
                <a:sym typeface="Calibri"/>
              </a:rPr>
              <a:t>.</a:t>
            </a:r>
            <a:endParaRPr sz="1000">
              <a:solidFill>
                <a:srgbClr val="000000"/>
              </a:solidFill>
              <a:highlight>
                <a:srgbClr val="FFFFFF"/>
              </a:highlight>
              <a:latin typeface="Calibri"/>
              <a:ea typeface="Calibri"/>
              <a:cs typeface="Calibri"/>
              <a:sym typeface="Calibri"/>
            </a:endParaRPr>
          </a:p>
          <a:p>
            <a:pPr marL="45720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startAt="13"/>
            </a:pPr>
            <a:r>
              <a:rPr lang="en-US" sz="1000">
                <a:solidFill>
                  <a:srgbClr val="000000"/>
                </a:solidFill>
                <a:latin typeface="Calibri"/>
                <a:ea typeface="Calibri"/>
                <a:cs typeface="Calibri"/>
                <a:sym typeface="Calibri"/>
              </a:rPr>
              <a:t>Packer CF, Ali SA, Manna B. Diabetic Ulcer. [Updated 2020 Oct 25]. In: StatPearls [Internet]. Treasure Island (FL): StatPearls Publishing; 2020 Jan-. Available from: https://www.ncbi.nlm.nih.gov/books/NBK499887/#</a:t>
            </a:r>
            <a:endParaRPr sz="800">
              <a:solidFill>
                <a:srgbClr val="000000"/>
              </a:solidFill>
              <a:highlight>
                <a:srgbClr val="FFFFFF"/>
              </a:highlight>
              <a:latin typeface="Calibri"/>
              <a:ea typeface="Calibri"/>
              <a:cs typeface="Calibri"/>
              <a:sym typeface="Calibri"/>
            </a:endParaRPr>
          </a:p>
          <a:p>
            <a:pPr marL="45720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startAt="13"/>
            </a:pPr>
            <a:r>
              <a:rPr lang="en-US" sz="1100">
                <a:solidFill>
                  <a:srgbClr val="000000"/>
                </a:solidFill>
                <a:latin typeface="Calibri"/>
                <a:ea typeface="Calibri"/>
                <a:cs typeface="Calibri"/>
                <a:sym typeface="Calibri"/>
              </a:rPr>
              <a:t>Schaper, N. C., van Netten, J. J., Apelqvist, J., Bus, S. A., Hinchliffe, R. J., Lipsky, B. A., IWGDF Editorial Board. (2020). Practical guidelines on the prevention and management of diabetic foot disease (IWGDF 2019 update). Diab Metab Res Rev. doi:10.1002/dmrr.3266.</a:t>
            </a:r>
            <a:endParaRPr sz="1000">
              <a:solidFill>
                <a:srgbClr val="000000"/>
              </a:solidFill>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startAt="13"/>
            </a:pPr>
            <a:r>
              <a:rPr lang="en-US" sz="1000">
                <a:solidFill>
                  <a:srgbClr val="000000"/>
                </a:solidFill>
                <a:latin typeface="Calibri"/>
                <a:ea typeface="Calibri"/>
                <a:cs typeface="Calibri"/>
                <a:sym typeface="Calibri"/>
              </a:rPr>
              <a:t>Sen, C. K., Gordillo, G. M., Roy, S., Kirsner, R., Lambert, L., Hunt, T. K., Gottrup, F., Gurtner, G. C., &amp; Longaker, M. T. (2009). Human skin wounds: a major and snowballing threat to public health and the economy. </a:t>
            </a:r>
            <a:r>
              <a:rPr lang="en-US" sz="1000" i="1">
                <a:solidFill>
                  <a:srgbClr val="000000"/>
                </a:solidFill>
                <a:latin typeface="Calibri"/>
                <a:ea typeface="Calibri"/>
                <a:cs typeface="Calibri"/>
                <a:sym typeface="Calibri"/>
              </a:rPr>
              <a:t>Wound repair and regeneration : official publication of the Wound Healing Society [and] the European Tissue Repair Society</a:t>
            </a:r>
            <a:r>
              <a:rPr lang="en-US" sz="1000">
                <a:solidFill>
                  <a:srgbClr val="000000"/>
                </a:solidFill>
                <a:latin typeface="Calibri"/>
                <a:ea typeface="Calibri"/>
                <a:cs typeface="Calibri"/>
                <a:sym typeface="Calibri"/>
              </a:rPr>
              <a:t>, </a:t>
            </a:r>
            <a:r>
              <a:rPr lang="en-US" sz="1000" i="1">
                <a:solidFill>
                  <a:srgbClr val="000000"/>
                </a:solidFill>
                <a:latin typeface="Calibri"/>
                <a:ea typeface="Calibri"/>
                <a:cs typeface="Calibri"/>
                <a:sym typeface="Calibri"/>
              </a:rPr>
              <a:t>17</a:t>
            </a:r>
            <a:r>
              <a:rPr lang="en-US" sz="1000">
                <a:solidFill>
                  <a:srgbClr val="000000"/>
                </a:solidFill>
                <a:latin typeface="Calibri"/>
                <a:ea typeface="Calibri"/>
                <a:cs typeface="Calibri"/>
                <a:sym typeface="Calibri"/>
              </a:rPr>
              <a:t>(6), 763–771. https://doi.org/10.1111/j.1524-475X.2009.00543.x</a:t>
            </a:r>
            <a:endParaRPr sz="1000">
              <a:solidFill>
                <a:srgbClr val="000000"/>
              </a:solidFill>
              <a:latin typeface="Calibri"/>
              <a:ea typeface="Calibri"/>
              <a:cs typeface="Calibri"/>
              <a:sym typeface="Calibri"/>
            </a:endParaRPr>
          </a:p>
          <a:p>
            <a:pPr marL="457200" lvl="0" indent="0" algn="l" rtl="0">
              <a:lnSpc>
                <a:spcPct val="100000"/>
              </a:lnSpc>
              <a:spcBef>
                <a:spcPts val="0"/>
              </a:spcBef>
              <a:spcAft>
                <a:spcPts val="0"/>
              </a:spcAft>
              <a:buNone/>
            </a:pPr>
            <a:endParaRPr sz="1000">
              <a:solidFill>
                <a:srgbClr val="000000"/>
              </a:solidFill>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startAt="13"/>
            </a:pPr>
            <a:r>
              <a:rPr lang="en-US" sz="1000">
                <a:solidFill>
                  <a:srgbClr val="000000"/>
                </a:solidFill>
                <a:highlight>
                  <a:srgbClr val="FFFFFF"/>
                </a:highlight>
                <a:latin typeface="Calibri"/>
                <a:ea typeface="Calibri"/>
                <a:cs typeface="Calibri"/>
                <a:sym typeface="Calibri"/>
              </a:rPr>
              <a:t>Silva, P. S.  (2019).  Diabetic retinopathy: Pathogenesis.  In D. M. Nathan, J. T. Trobe, &amp; J.E. Mulder (Eds.).  </a:t>
            </a:r>
            <a:r>
              <a:rPr lang="en-US" sz="1000" i="1">
                <a:solidFill>
                  <a:srgbClr val="000000"/>
                </a:solidFill>
                <a:highlight>
                  <a:srgbClr val="FFFFFF"/>
                </a:highlight>
                <a:latin typeface="Calibri"/>
                <a:ea typeface="Calibri"/>
                <a:cs typeface="Calibri"/>
                <a:sym typeface="Calibri"/>
              </a:rPr>
              <a:t>UpToDate.</a:t>
            </a:r>
            <a:r>
              <a:rPr lang="en-US" sz="1000">
                <a:solidFill>
                  <a:srgbClr val="000000"/>
                </a:solidFill>
                <a:highlight>
                  <a:srgbClr val="FFFFFF"/>
                </a:highlight>
                <a:latin typeface="Calibri"/>
                <a:ea typeface="Calibri"/>
                <a:cs typeface="Calibri"/>
                <a:sym typeface="Calibri"/>
              </a:rPr>
              <a:t> </a:t>
            </a:r>
            <a:endParaRPr sz="1000">
              <a:solidFill>
                <a:srgbClr val="000000"/>
              </a:solidFill>
              <a:highlight>
                <a:srgbClr val="FFFFFF"/>
              </a:highlight>
              <a:latin typeface="Calibri"/>
              <a:ea typeface="Calibri"/>
              <a:cs typeface="Calibri"/>
              <a:sym typeface="Calibri"/>
            </a:endParaRPr>
          </a:p>
          <a:p>
            <a:pPr marL="45720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startAt="13"/>
            </a:pPr>
            <a:r>
              <a:rPr lang="en-US" sz="1000">
                <a:solidFill>
                  <a:srgbClr val="000000"/>
                </a:solidFill>
                <a:highlight>
                  <a:srgbClr val="FFFFFF"/>
                </a:highlight>
                <a:latin typeface="Calibri"/>
                <a:ea typeface="Calibri"/>
                <a:cs typeface="Calibri"/>
                <a:sym typeface="Calibri"/>
              </a:rPr>
              <a:t>Singh, N., Armstrong, D. G., &amp; Lipsky, B. A. (2005). Preventing foot ulcers in patients with diabetes. In Journal of the American Medical Association (Vol. 293, Issue 2, pp. 217–228). JAMA. https://doi.org/10.1001/jama.293.2.217. </a:t>
            </a:r>
            <a:endParaRPr sz="1000">
              <a:solidFill>
                <a:srgbClr val="000000"/>
              </a:solidFill>
              <a:highlight>
                <a:srgbClr val="FFFFFF"/>
              </a:highlight>
              <a:latin typeface="Calibri"/>
              <a:ea typeface="Calibri"/>
              <a:cs typeface="Calibri"/>
              <a:sym typeface="Calibri"/>
            </a:endParaRPr>
          </a:p>
          <a:p>
            <a:pPr marL="45720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startAt="13"/>
            </a:pPr>
            <a:r>
              <a:rPr lang="en-US" sz="1000">
                <a:solidFill>
                  <a:srgbClr val="000000"/>
                </a:solidFill>
                <a:highlight>
                  <a:srgbClr val="FFFFFF"/>
                </a:highlight>
                <a:latin typeface="Calibri"/>
                <a:ea typeface="Calibri"/>
                <a:cs typeface="Calibri"/>
                <a:sym typeface="Calibri"/>
              </a:rPr>
              <a:t>Van Houtum, W. H. (2005). Barriers to the delivery of diabetic foot care. In Lancet (Vol. 366, Issue 9498, pp. 1678–1679). Elsevier. https://doi.org/10.1016/ S0140-6736(05)67675-1.</a:t>
            </a:r>
            <a:endParaRPr sz="1000">
              <a:solidFill>
                <a:srgbClr val="000000"/>
              </a:solidFill>
              <a:highlight>
                <a:srgbClr val="FFFFFF"/>
              </a:highlight>
              <a:latin typeface="Calibri"/>
              <a:ea typeface="Calibri"/>
              <a:cs typeface="Calibri"/>
              <a:sym typeface="Calibri"/>
            </a:endParaRPr>
          </a:p>
          <a:p>
            <a:pPr marL="45720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startAt="13"/>
            </a:pPr>
            <a:r>
              <a:rPr lang="en-US" sz="1000">
                <a:solidFill>
                  <a:srgbClr val="000000"/>
                </a:solidFill>
                <a:highlight>
                  <a:srgbClr val="FFFFFF"/>
                </a:highlight>
                <a:latin typeface="Calibri"/>
                <a:ea typeface="Calibri"/>
                <a:cs typeface="Calibri"/>
                <a:sym typeface="Calibri"/>
              </a:rPr>
              <a:t>Wong, T. Y., Sun, J., Kawasaki, R., Ruamviboonsuk, P., Gupta, N., Lansingh, V. C., Maia, M., Mathenge, W., Moreker, S., Muqit, M. M. K., Resnikoff, S., Verdaguer, J., Zhao, P., Ferris, F., Aiello, L. P., &amp; Taylor, H. R. (2018). Guidelines on Diabetic Eye Care The </a:t>
            </a:r>
            <a:r>
              <a:rPr lang="en-US" sz="1000">
                <a:solidFill>
                  <a:srgbClr val="000000"/>
                </a:solidFill>
                <a:latin typeface="Calibri"/>
                <a:ea typeface="Calibri"/>
                <a:cs typeface="Calibri"/>
                <a:sym typeface="Calibri"/>
              </a:rPr>
              <a:t> </a:t>
            </a:r>
            <a:r>
              <a:rPr lang="en-US" sz="1000">
                <a:solidFill>
                  <a:srgbClr val="000000"/>
                </a:solidFill>
                <a:highlight>
                  <a:srgbClr val="FFFFFF"/>
                </a:highlight>
                <a:latin typeface="Calibri"/>
                <a:ea typeface="Calibri"/>
                <a:cs typeface="Calibri"/>
                <a:sym typeface="Calibri"/>
              </a:rPr>
              <a:t>International Council of Ophthalmology Recommendations for Screening, Follow-up, Referral, and Treatment Based on Resource Settings. </a:t>
            </a:r>
            <a:r>
              <a:rPr lang="en-US" sz="1000" i="1">
                <a:solidFill>
                  <a:srgbClr val="000000"/>
                </a:solidFill>
                <a:highlight>
                  <a:srgbClr val="FFFFFF"/>
                </a:highlight>
                <a:latin typeface="Calibri"/>
                <a:ea typeface="Calibri"/>
                <a:cs typeface="Calibri"/>
                <a:sym typeface="Calibri"/>
              </a:rPr>
              <a:t>Ophthalmology</a:t>
            </a:r>
            <a:r>
              <a:rPr lang="en-US" sz="1000">
                <a:solidFill>
                  <a:srgbClr val="000000"/>
                </a:solidFill>
                <a:highlight>
                  <a:srgbClr val="FFFFFF"/>
                </a:highlight>
                <a:latin typeface="Calibri"/>
                <a:ea typeface="Calibri"/>
                <a:cs typeface="Calibri"/>
                <a:sym typeface="Calibri"/>
              </a:rPr>
              <a:t>, </a:t>
            </a:r>
            <a:r>
              <a:rPr lang="en-US" sz="1000" i="1">
                <a:solidFill>
                  <a:srgbClr val="000000"/>
                </a:solidFill>
                <a:highlight>
                  <a:srgbClr val="FFFFFF"/>
                </a:highlight>
                <a:latin typeface="Calibri"/>
                <a:ea typeface="Calibri"/>
                <a:cs typeface="Calibri"/>
                <a:sym typeface="Calibri"/>
              </a:rPr>
              <a:t>125</a:t>
            </a:r>
            <a:r>
              <a:rPr lang="en-US" sz="1000">
                <a:solidFill>
                  <a:srgbClr val="000000"/>
                </a:solidFill>
                <a:highlight>
                  <a:srgbClr val="FFFFFF"/>
                </a:highlight>
                <a:latin typeface="Calibri"/>
                <a:ea typeface="Calibri"/>
                <a:cs typeface="Calibri"/>
                <a:sym typeface="Calibri"/>
              </a:rPr>
              <a:t>, 1608–1622. https://doi.org/10.1016/j.ophtha.2018.04.007</a:t>
            </a:r>
            <a:endParaRPr sz="1000">
              <a:solidFill>
                <a:srgbClr val="000000"/>
              </a:solidFill>
              <a:highlight>
                <a:srgbClr val="FFFFFF"/>
              </a:highlight>
              <a:latin typeface="Calibri"/>
              <a:ea typeface="Calibri"/>
              <a:cs typeface="Calibri"/>
              <a:sym typeface="Calibri"/>
            </a:endParaRPr>
          </a:p>
          <a:p>
            <a:pPr marL="45720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457200" lvl="0" indent="-292100" algn="l" rtl="0">
              <a:lnSpc>
                <a:spcPct val="100000"/>
              </a:lnSpc>
              <a:spcBef>
                <a:spcPts val="0"/>
              </a:spcBef>
              <a:spcAft>
                <a:spcPts val="0"/>
              </a:spcAft>
              <a:buClr>
                <a:srgbClr val="000000"/>
              </a:buClr>
              <a:buSzPts val="1000"/>
              <a:buFont typeface="Calibri"/>
              <a:buAutoNum type="arabicPeriod" startAt="13"/>
            </a:pPr>
            <a:r>
              <a:rPr lang="en-US" sz="1000">
                <a:solidFill>
                  <a:srgbClr val="000000"/>
                </a:solidFill>
                <a:highlight>
                  <a:srgbClr val="FFFFFF"/>
                </a:highlight>
                <a:latin typeface="Calibri"/>
                <a:ea typeface="Calibri"/>
                <a:cs typeface="Calibri"/>
                <a:sym typeface="Calibri"/>
              </a:rPr>
              <a:t>World Health Organization. (2020, June 8). “Diabetes.” https://www.who.int/news-room/fact- sheets/detail/diabetes.</a:t>
            </a:r>
            <a:endParaRPr sz="1000">
              <a:solidFill>
                <a:srgbClr val="000000"/>
              </a:solidFill>
              <a:highlight>
                <a:srgbClr val="FFFFFF"/>
              </a:highlight>
              <a:latin typeface="Calibri"/>
              <a:ea typeface="Calibri"/>
              <a:cs typeface="Calibri"/>
              <a:sym typeface="Calibri"/>
            </a:endParaRPr>
          </a:p>
          <a:p>
            <a:pPr marL="45720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None/>
            </a:pPr>
            <a:endParaRPr sz="1000">
              <a:solidFill>
                <a:srgbClr val="000000"/>
              </a:solidFill>
              <a:highlight>
                <a:srgbClr val="FFFFFF"/>
              </a:highlight>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xfrm>
            <a:off x="970350" y="872425"/>
            <a:ext cx="10251300" cy="713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000">
                <a:latin typeface="Calibri"/>
                <a:ea typeface="Calibri"/>
                <a:cs typeface="Calibri"/>
                <a:sym typeface="Calibri"/>
              </a:rPr>
              <a:t>Prevalence of DFUs</a:t>
            </a:r>
            <a:endParaRPr sz="3000">
              <a:latin typeface="Calibri"/>
              <a:ea typeface="Calibri"/>
              <a:cs typeface="Calibri"/>
              <a:sym typeface="Calibri"/>
            </a:endParaRPr>
          </a:p>
        </p:txBody>
      </p:sp>
      <p:sp>
        <p:nvSpPr>
          <p:cNvPr id="146" name="Google Shape;146;p21"/>
          <p:cNvSpPr txBox="1">
            <a:spLocks noGrp="1"/>
          </p:cNvSpPr>
          <p:nvPr>
            <p:ph type="body" idx="1"/>
          </p:nvPr>
        </p:nvSpPr>
        <p:spPr>
          <a:xfrm>
            <a:off x="824850" y="1586125"/>
            <a:ext cx="10396800" cy="2697600"/>
          </a:xfrm>
          <a:prstGeom prst="rect">
            <a:avLst/>
          </a:prstGeom>
        </p:spPr>
        <p:txBody>
          <a:bodyPr spcFirstLastPara="1" wrap="square" lIns="121900" tIns="121900" rIns="121900" bIns="121900" anchor="t" anchorCtr="0">
            <a:noAutofit/>
          </a:bodyPr>
          <a:lstStyle/>
          <a:p>
            <a:pPr marL="457200" lvl="0" indent="-381000" algn="l" rtl="0">
              <a:spcBef>
                <a:spcPts val="0"/>
              </a:spcBef>
              <a:spcAft>
                <a:spcPts val="0"/>
              </a:spcAft>
              <a:buClr>
                <a:srgbClr val="000000"/>
              </a:buClr>
              <a:buSzPts val="2400"/>
              <a:buFont typeface="Calibri"/>
              <a:buChar char="●"/>
            </a:pPr>
            <a:r>
              <a:rPr lang="en-US" sz="2400" b="1" i="1">
                <a:solidFill>
                  <a:srgbClr val="000000"/>
                </a:solidFill>
                <a:latin typeface="Calibri"/>
                <a:ea typeface="Calibri"/>
                <a:cs typeface="Calibri"/>
                <a:sym typeface="Calibri"/>
              </a:rPr>
              <a:t>DFUs are more prevalent in males and with type 2 diabetic patients </a:t>
            </a:r>
            <a:endParaRPr sz="2400">
              <a:solidFill>
                <a:srgbClr val="000000"/>
              </a:solidFill>
              <a:latin typeface="Calibri"/>
              <a:ea typeface="Calibri"/>
              <a:cs typeface="Calibri"/>
              <a:sym typeface="Calibri"/>
            </a:endParaRPr>
          </a:p>
          <a:p>
            <a:pPr marL="457200" lvl="0" indent="-381000" algn="just" rtl="0">
              <a:lnSpc>
                <a:spcPct val="100000"/>
              </a:lnSpc>
              <a:spcBef>
                <a:spcPts val="0"/>
              </a:spcBef>
              <a:spcAft>
                <a:spcPts val="1000"/>
              </a:spcAft>
              <a:buClr>
                <a:srgbClr val="000000"/>
              </a:buClr>
              <a:buSzPts val="2400"/>
              <a:buFont typeface="Calibri"/>
              <a:buChar char="●"/>
            </a:pPr>
            <a:r>
              <a:rPr lang="en-US" sz="2400">
                <a:solidFill>
                  <a:srgbClr val="000000"/>
                </a:solidFill>
                <a:latin typeface="Calibri"/>
                <a:ea typeface="Calibri"/>
                <a:cs typeface="Calibri"/>
                <a:sym typeface="Calibri"/>
              </a:rPr>
              <a:t>The prevalence and spectrum of diabetic foot disease vary in different regions of the world</a:t>
            </a:r>
            <a:endParaRPr sz="2400">
              <a:solidFill>
                <a:srgbClr val="000000"/>
              </a:solidFill>
              <a:latin typeface="Calibri"/>
              <a:ea typeface="Calibri"/>
              <a:cs typeface="Calibri"/>
              <a:sym typeface="Calibri"/>
            </a:endParaRPr>
          </a:p>
        </p:txBody>
      </p:sp>
      <p:pic>
        <p:nvPicPr>
          <p:cNvPr id="147" name="Google Shape;147;p21"/>
          <p:cNvPicPr preferRelativeResize="0"/>
          <p:nvPr/>
        </p:nvPicPr>
        <p:blipFill>
          <a:blip r:embed="rId3">
            <a:alphaModFix/>
          </a:blip>
          <a:stretch>
            <a:fillRect/>
          </a:stretch>
        </p:blipFill>
        <p:spPr>
          <a:xfrm>
            <a:off x="1498350" y="2942125"/>
            <a:ext cx="8410000" cy="3807749"/>
          </a:xfrm>
          <a:prstGeom prst="rect">
            <a:avLst/>
          </a:prstGeom>
          <a:noFill/>
          <a:ln w="9525" cap="flat" cmpd="sng">
            <a:solidFill>
              <a:srgbClr val="000000"/>
            </a:solidFill>
            <a:prstDash val="solid"/>
            <a:round/>
            <a:headEnd type="none" w="sm" len="sm"/>
            <a:tailEnd type="none" w="sm" len="sm"/>
          </a:ln>
        </p:spPr>
      </p:pic>
      <p:sp>
        <p:nvSpPr>
          <p:cNvPr id="148" name="Google Shape;148;p21"/>
          <p:cNvSpPr txBox="1"/>
          <p:nvPr/>
        </p:nvSpPr>
        <p:spPr>
          <a:xfrm>
            <a:off x="3142200" y="6441650"/>
            <a:ext cx="9049800" cy="416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latin typeface="Calibri"/>
                <a:ea typeface="Calibri"/>
                <a:cs typeface="Calibri"/>
                <a:sym typeface="Calibri"/>
              </a:rPr>
              <a:t>(Zhang et al., 2017)</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970200" y="885850"/>
            <a:ext cx="10251600" cy="713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000">
                <a:solidFill>
                  <a:srgbClr val="000000"/>
                </a:solidFill>
                <a:latin typeface="Calibri"/>
                <a:ea typeface="Calibri"/>
                <a:cs typeface="Calibri"/>
                <a:sym typeface="Calibri"/>
              </a:rPr>
              <a:t>Complications of Diabetes - DR</a:t>
            </a:r>
            <a:endParaRPr sz="3000">
              <a:solidFill>
                <a:srgbClr val="000000"/>
              </a:solidFill>
              <a:latin typeface="Calibri"/>
              <a:ea typeface="Calibri"/>
              <a:cs typeface="Calibri"/>
              <a:sym typeface="Calibri"/>
            </a:endParaRPr>
          </a:p>
        </p:txBody>
      </p:sp>
      <p:sp>
        <p:nvSpPr>
          <p:cNvPr id="154" name="Google Shape;154;p22"/>
          <p:cNvSpPr txBox="1">
            <a:spLocks noGrp="1"/>
          </p:cNvSpPr>
          <p:nvPr>
            <p:ph type="body" idx="1"/>
          </p:nvPr>
        </p:nvSpPr>
        <p:spPr>
          <a:xfrm>
            <a:off x="970200" y="1814275"/>
            <a:ext cx="10864500" cy="3014700"/>
          </a:xfrm>
          <a:prstGeom prst="rect">
            <a:avLst/>
          </a:prstGeom>
          <a:noFill/>
          <a:ln>
            <a:noFill/>
          </a:ln>
        </p:spPr>
        <p:txBody>
          <a:bodyPr spcFirstLastPara="1" wrap="square" lIns="91425" tIns="45700" rIns="91425" bIns="45700" anchor="t" anchorCtr="0">
            <a:noAutofit/>
          </a:bodyPr>
          <a:lstStyle/>
          <a:p>
            <a:pPr marL="457200" lvl="0" indent="-381000" algn="just" rtl="0">
              <a:lnSpc>
                <a:spcPct val="10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DR is the leading cause of vision loss worldwide in individuals between the ages of 25-74 causing 12,000–24,000 new cases each year.</a:t>
            </a:r>
            <a:endParaRPr sz="2400">
              <a:solidFill>
                <a:srgbClr val="000000"/>
              </a:solidFill>
              <a:latin typeface="Calibri"/>
              <a:ea typeface="Calibri"/>
              <a:cs typeface="Calibri"/>
              <a:sym typeface="Calibri"/>
            </a:endParaRPr>
          </a:p>
          <a:p>
            <a:pPr marL="457200" lvl="0" indent="-381000" algn="just"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Most patients who develop diabetic retinopathy may have no symptoms until it has progressed to late stages (irreversible damage).</a:t>
            </a:r>
            <a:endParaRPr sz="2400">
              <a:solidFill>
                <a:srgbClr val="000000"/>
              </a:solidFill>
              <a:latin typeface="Calibri"/>
              <a:ea typeface="Calibri"/>
              <a:cs typeface="Calibri"/>
              <a:sym typeface="Calibri"/>
            </a:endParaRPr>
          </a:p>
          <a:p>
            <a:pPr marL="457200" lvl="0" indent="-381000" algn="just"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Advanced retinopathy in type 1 diabetes appears to be more common in males, and the presence and severity of diabetic retinopathy at the time of diagnosis in type 2 diabetes is also more prevalent in males.</a:t>
            </a:r>
            <a:endParaRPr sz="2400">
              <a:solidFill>
                <a:srgbClr val="000000"/>
              </a:solidFill>
              <a:latin typeface="Calibri"/>
              <a:ea typeface="Calibri"/>
              <a:cs typeface="Calibri"/>
              <a:sym typeface="Calibri"/>
            </a:endParaRPr>
          </a:p>
          <a:p>
            <a:pPr marL="457200" lvl="0" indent="-381000" algn="just"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DR accounted for an estimated $493 million of the total direct medical costs for visual disorders.</a:t>
            </a:r>
            <a:endParaRPr sz="2400">
              <a:solidFill>
                <a:srgbClr val="000000"/>
              </a:solidFill>
              <a:latin typeface="Calibri"/>
              <a:ea typeface="Calibri"/>
              <a:cs typeface="Calibri"/>
              <a:sym typeface="Calibri"/>
            </a:endParaRPr>
          </a:p>
          <a:p>
            <a:pPr marL="457200" lvl="0" indent="-381000" algn="just" rtl="0">
              <a:lnSpc>
                <a:spcPct val="100000"/>
              </a:lnSpc>
              <a:spcBef>
                <a:spcPts val="1000"/>
              </a:spcBef>
              <a:spcAft>
                <a:spcPts val="1000"/>
              </a:spcAft>
              <a:buClr>
                <a:srgbClr val="000000"/>
              </a:buClr>
              <a:buSzPts val="2400"/>
              <a:buFont typeface="Calibri"/>
              <a:buChar char="●"/>
            </a:pPr>
            <a:r>
              <a:rPr lang="en-US" sz="2400">
                <a:solidFill>
                  <a:srgbClr val="000000"/>
                </a:solidFill>
                <a:latin typeface="Calibri"/>
                <a:ea typeface="Calibri"/>
                <a:cs typeface="Calibri"/>
                <a:sym typeface="Calibri"/>
              </a:rPr>
              <a:t>Studies have estimated that the economic burden of diabetes and its complications will increase to $2.1 trillion by 2030</a:t>
            </a:r>
            <a:endParaRPr sz="2400">
              <a:solidFill>
                <a:srgbClr val="000000"/>
              </a:solidFill>
              <a:latin typeface="Calibri"/>
              <a:ea typeface="Calibri"/>
              <a:cs typeface="Calibri"/>
              <a:sym typeface="Calibri"/>
            </a:endParaRPr>
          </a:p>
        </p:txBody>
      </p:sp>
      <p:sp>
        <p:nvSpPr>
          <p:cNvPr id="155" name="Google Shape;155;p22"/>
          <p:cNvSpPr/>
          <p:nvPr/>
        </p:nvSpPr>
        <p:spPr>
          <a:xfrm>
            <a:off x="5913124" y="6517875"/>
            <a:ext cx="62790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a:latin typeface="Calibri"/>
                <a:ea typeface="Calibri"/>
                <a:cs typeface="Calibri"/>
                <a:sym typeface="Calibri"/>
              </a:rPr>
              <a:t>(Brommer et al., 2018; Fraser &amp; D’Amico, 2018; Ozawa et al., 2015)</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3"/>
          <p:cNvSpPr txBox="1">
            <a:spLocks noGrp="1"/>
          </p:cNvSpPr>
          <p:nvPr>
            <p:ph type="title"/>
          </p:nvPr>
        </p:nvSpPr>
        <p:spPr>
          <a:xfrm>
            <a:off x="972600" y="764075"/>
            <a:ext cx="10251600" cy="745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latin typeface="Calibri"/>
                <a:ea typeface="Calibri"/>
                <a:cs typeface="Calibri"/>
                <a:sym typeface="Calibri"/>
              </a:rPr>
              <a:t>Prevalence for DR in US</a:t>
            </a:r>
            <a:endParaRPr>
              <a:latin typeface="Calibri"/>
              <a:ea typeface="Calibri"/>
              <a:cs typeface="Calibri"/>
              <a:sym typeface="Calibri"/>
            </a:endParaRPr>
          </a:p>
        </p:txBody>
      </p:sp>
      <p:sp>
        <p:nvSpPr>
          <p:cNvPr id="162" name="Google Shape;162;p23"/>
          <p:cNvSpPr txBox="1">
            <a:spLocks noGrp="1"/>
          </p:cNvSpPr>
          <p:nvPr>
            <p:ph type="body" idx="1"/>
          </p:nvPr>
        </p:nvSpPr>
        <p:spPr>
          <a:xfrm>
            <a:off x="970200" y="1860008"/>
            <a:ext cx="10251600" cy="3014700"/>
          </a:xfrm>
          <a:prstGeom prst="rect">
            <a:avLst/>
          </a:prstGeom>
        </p:spPr>
        <p:txBody>
          <a:bodyPr spcFirstLastPara="1" wrap="square" lIns="121900" tIns="121900" rIns="121900" bIns="121900" anchor="t" anchorCtr="0">
            <a:noAutofit/>
          </a:bodyPr>
          <a:lstStyle/>
          <a:p>
            <a:pPr marL="457200" lvl="0" indent="-381000" algn="l" rtl="0">
              <a:lnSpc>
                <a:spcPct val="100000"/>
              </a:lnSpc>
              <a:spcBef>
                <a:spcPts val="0"/>
              </a:spcBef>
              <a:spcAft>
                <a:spcPts val="0"/>
              </a:spcAft>
              <a:buClr>
                <a:srgbClr val="000000"/>
              </a:buClr>
              <a:buSzPts val="2400"/>
              <a:buFont typeface="Calibri"/>
              <a:buChar char="●"/>
            </a:pPr>
            <a:r>
              <a:rPr lang="en-US" sz="2400">
                <a:solidFill>
                  <a:srgbClr val="000000"/>
                </a:solidFill>
                <a:highlight>
                  <a:srgbClr val="FFFFFF"/>
                </a:highlight>
                <a:latin typeface="Calibri"/>
                <a:ea typeface="Calibri"/>
                <a:cs typeface="Calibri"/>
                <a:sym typeface="Calibri"/>
              </a:rPr>
              <a:t>The prevalence rate for retinopathy for all adults with diabetes over 40 years of age in the United States is 28.5% (4.2 million people)</a:t>
            </a:r>
            <a:endParaRPr sz="2400">
              <a:solidFill>
                <a:srgbClr val="000000"/>
              </a:solidFill>
              <a:highlight>
                <a:srgbClr val="FFFFFF"/>
              </a:highlight>
              <a:latin typeface="Calibri"/>
              <a:ea typeface="Calibri"/>
              <a:cs typeface="Calibri"/>
              <a:sym typeface="Calibri"/>
            </a:endParaRPr>
          </a:p>
          <a:p>
            <a:pPr marL="457200" lvl="0" indent="-381000" algn="l" rtl="0">
              <a:lnSpc>
                <a:spcPct val="100000"/>
              </a:lnSpc>
              <a:spcBef>
                <a:spcPts val="1000"/>
              </a:spcBef>
              <a:spcAft>
                <a:spcPts val="1000"/>
              </a:spcAft>
              <a:buClr>
                <a:srgbClr val="000000"/>
              </a:buClr>
              <a:buSzPts val="2400"/>
              <a:buFont typeface="Calibri"/>
              <a:buChar char="●"/>
            </a:pPr>
            <a:r>
              <a:rPr lang="en-US" sz="2400">
                <a:solidFill>
                  <a:srgbClr val="000000"/>
                </a:solidFill>
                <a:highlight>
                  <a:srgbClr val="FFFFFF"/>
                </a:highlight>
                <a:latin typeface="Calibri"/>
                <a:ea typeface="Calibri"/>
                <a:cs typeface="Calibri"/>
                <a:sym typeface="Calibri"/>
              </a:rPr>
              <a:t>6 million Americans are projected to have diabetic retinopathy by the year 2020</a:t>
            </a:r>
            <a:endParaRPr sz="2400">
              <a:latin typeface="Calibri"/>
              <a:ea typeface="Calibri"/>
              <a:cs typeface="Calibri"/>
              <a:sym typeface="Calibri"/>
            </a:endParaRPr>
          </a:p>
        </p:txBody>
      </p:sp>
      <p:sp>
        <p:nvSpPr>
          <p:cNvPr id="163" name="Google Shape;163;p23"/>
          <p:cNvSpPr/>
          <p:nvPr/>
        </p:nvSpPr>
        <p:spPr>
          <a:xfrm>
            <a:off x="3717550" y="6441675"/>
            <a:ext cx="8474400" cy="369300"/>
          </a:xfrm>
          <a:prstGeom prst="rect">
            <a:avLst/>
          </a:prstGeom>
          <a:noFill/>
          <a:ln>
            <a:noFill/>
          </a:ln>
        </p:spPr>
        <p:txBody>
          <a:bodyPr spcFirstLastPara="1" wrap="square" lIns="91425" tIns="45700" rIns="91425" bIns="45700" anchor="t" anchorCtr="0">
            <a:noAutofit/>
          </a:bodyPr>
          <a:lstStyle/>
          <a:p>
            <a:pPr marL="0" lvl="0" indent="0" algn="r" rtl="0">
              <a:lnSpc>
                <a:spcPct val="115000"/>
              </a:lnSpc>
              <a:spcBef>
                <a:spcPts val="1200"/>
              </a:spcBef>
              <a:spcAft>
                <a:spcPts val="0"/>
              </a:spcAft>
              <a:buNone/>
            </a:pPr>
            <a:r>
              <a:rPr lang="en-US" sz="1200">
                <a:highlight>
                  <a:srgbClr val="FFFFFF"/>
                </a:highlight>
                <a:latin typeface="Calibri"/>
                <a:ea typeface="Calibri"/>
                <a:cs typeface="Calibri"/>
                <a:sym typeface="Calibri"/>
              </a:rPr>
              <a:t>(Barsegian et al., 2017)</a:t>
            </a:r>
            <a:endParaRPr sz="1200">
              <a:highlight>
                <a:srgbClr val="FFFFFF"/>
              </a:highlight>
              <a:latin typeface="Calibri"/>
              <a:ea typeface="Calibri"/>
              <a:cs typeface="Calibri"/>
              <a:sym typeface="Calibri"/>
            </a:endParaRPr>
          </a:p>
          <a:p>
            <a:pPr marL="0" marR="0" lvl="0" indent="0" algn="r" rtl="0">
              <a:spcBef>
                <a:spcPts val="1200"/>
              </a:spcBef>
              <a:spcAft>
                <a:spcPts val="0"/>
              </a:spcAft>
              <a:buNone/>
            </a:pP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972600" y="859000"/>
            <a:ext cx="10251600" cy="713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800"/>
              <a:buFont typeface="Calibri"/>
              <a:buNone/>
            </a:pPr>
            <a:r>
              <a:rPr lang="en-US" sz="3600">
                <a:latin typeface="Calibri"/>
                <a:ea typeface="Calibri"/>
                <a:cs typeface="Calibri"/>
                <a:sym typeface="Calibri"/>
              </a:rPr>
              <a:t>Opportunity</a:t>
            </a:r>
            <a:endParaRPr sz="3600">
              <a:latin typeface="Calibri"/>
              <a:ea typeface="Calibri"/>
              <a:cs typeface="Calibri"/>
              <a:sym typeface="Calibri"/>
            </a:endParaRPr>
          </a:p>
        </p:txBody>
      </p:sp>
      <p:sp>
        <p:nvSpPr>
          <p:cNvPr id="169" name="Google Shape;169;p24"/>
          <p:cNvSpPr txBox="1">
            <a:spLocks noGrp="1"/>
          </p:cNvSpPr>
          <p:nvPr>
            <p:ph type="body" idx="1"/>
          </p:nvPr>
        </p:nvSpPr>
        <p:spPr>
          <a:xfrm>
            <a:off x="970200" y="1671320"/>
            <a:ext cx="10251600" cy="4803600"/>
          </a:xfrm>
          <a:prstGeom prst="rect">
            <a:avLst/>
          </a:prstGeom>
          <a:noFill/>
          <a:ln>
            <a:noFill/>
          </a:ln>
        </p:spPr>
        <p:txBody>
          <a:bodyPr spcFirstLastPara="1" wrap="square" lIns="91425" tIns="45700" rIns="91425" bIns="45700" anchor="ctr" anchorCtr="0">
            <a:noAutofit/>
          </a:bodyPr>
          <a:lstStyle/>
          <a:p>
            <a:pPr marL="228600" lvl="0" indent="-228600" algn="just" rtl="0">
              <a:lnSpc>
                <a:spcPct val="100000"/>
              </a:lnSpc>
              <a:spcBef>
                <a:spcPts val="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Routine ophthalmologic screening for patients could result in saving 70,000 person-years of sight and $60-80 million annually in the United States alone with Type 1 diabetes.</a:t>
            </a:r>
            <a:endParaRPr sz="2400">
              <a:solidFill>
                <a:srgbClr val="000000"/>
              </a:solidFill>
              <a:latin typeface="Calibri"/>
              <a:ea typeface="Calibri"/>
              <a:cs typeface="Calibri"/>
              <a:sym typeface="Calibri"/>
            </a:endParaRPr>
          </a:p>
          <a:p>
            <a:pPr marL="228600" lvl="0" indent="-228600" algn="just" rtl="0">
              <a:lnSpc>
                <a:spcPct val="100000"/>
              </a:lnSpc>
              <a:spcBef>
                <a:spcPts val="1000"/>
              </a:spcBef>
              <a:spcAft>
                <a:spcPts val="0"/>
              </a:spcAft>
              <a:buClr>
                <a:srgbClr val="000000"/>
              </a:buClr>
              <a:buSzPts val="2400"/>
              <a:buFont typeface="Calibri"/>
              <a:buChar char="●"/>
            </a:pPr>
            <a:r>
              <a:rPr lang="en-US" sz="2400">
                <a:solidFill>
                  <a:srgbClr val="000000"/>
                </a:solidFill>
                <a:highlight>
                  <a:srgbClr val="FFFFFF"/>
                </a:highlight>
                <a:latin typeface="Calibri"/>
                <a:ea typeface="Calibri"/>
                <a:cs typeface="Calibri"/>
                <a:sym typeface="Calibri"/>
              </a:rPr>
              <a:t>Screening in patients with type 2 diabetes could save over 94,000 person-years of sight and over $250 million annually.</a:t>
            </a:r>
            <a:endParaRPr sz="2400">
              <a:solidFill>
                <a:srgbClr val="000000"/>
              </a:solidFill>
              <a:latin typeface="Calibri"/>
              <a:ea typeface="Calibri"/>
              <a:cs typeface="Calibri"/>
              <a:sym typeface="Calibri"/>
            </a:endParaRPr>
          </a:p>
          <a:p>
            <a:pPr marL="228600" lvl="0" indent="-228600" algn="just" rtl="0">
              <a:lnSpc>
                <a:spcPct val="100000"/>
              </a:lnSpc>
              <a:spcBef>
                <a:spcPts val="10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Even with robust systems available for screening patients, only 30% of them are screened and it is difficult to achieve the bi-annual screening recommendation by different organizations.</a:t>
            </a:r>
            <a:endParaRPr sz="2400">
              <a:solidFill>
                <a:srgbClr val="000000"/>
              </a:solidFill>
              <a:latin typeface="Calibri"/>
              <a:ea typeface="Calibri"/>
              <a:cs typeface="Calibri"/>
              <a:sym typeface="Calibri"/>
            </a:endParaRPr>
          </a:p>
          <a:p>
            <a:pPr marL="228600" lvl="0" indent="-76200" algn="just" rtl="0">
              <a:lnSpc>
                <a:spcPct val="100000"/>
              </a:lnSpc>
              <a:spcBef>
                <a:spcPts val="1000"/>
              </a:spcBef>
              <a:spcAft>
                <a:spcPts val="1000"/>
              </a:spcAft>
              <a:buClr>
                <a:schemeClr val="dk1"/>
              </a:buClr>
              <a:buSzPts val="2400"/>
              <a:buNone/>
            </a:pPr>
            <a:endParaRPr sz="2400">
              <a:solidFill>
                <a:srgbClr val="000000"/>
              </a:solidFill>
              <a:latin typeface="Calibri"/>
              <a:ea typeface="Calibri"/>
              <a:cs typeface="Calibri"/>
              <a:sym typeface="Calibri"/>
            </a:endParaRPr>
          </a:p>
        </p:txBody>
      </p:sp>
      <p:sp>
        <p:nvSpPr>
          <p:cNvPr id="170" name="Google Shape;170;p24"/>
          <p:cNvSpPr/>
          <p:nvPr/>
        </p:nvSpPr>
        <p:spPr>
          <a:xfrm>
            <a:off x="10435600" y="6474925"/>
            <a:ext cx="17565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a:latin typeface="Calibri"/>
                <a:ea typeface="Calibri"/>
                <a:cs typeface="Calibri"/>
                <a:sym typeface="Calibri"/>
              </a:rPr>
              <a:t>(Javitt, 1994)</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4583</Words>
  <Application>Microsoft Office PowerPoint</Application>
  <PresentationFormat>Widescreen</PresentationFormat>
  <Paragraphs>461</Paragraphs>
  <Slides>58</Slides>
  <Notes>58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Calibri</vt:lpstr>
      <vt:lpstr>Roboto Thin</vt:lpstr>
      <vt:lpstr>Arial</vt:lpstr>
      <vt:lpstr>Roboto Medium</vt:lpstr>
      <vt:lpstr>Open Sans</vt:lpstr>
      <vt:lpstr>Raleway</vt:lpstr>
      <vt:lpstr>Lato</vt:lpstr>
      <vt:lpstr>Roboto</vt:lpstr>
      <vt:lpstr>Streamline</vt:lpstr>
      <vt:lpstr>Diabetic Foot Ulcers and Diabetic Retinopathy:  Prevention and Diagnosis </vt:lpstr>
      <vt:lpstr>Table of Contents</vt:lpstr>
      <vt:lpstr>Background: Diabetes</vt:lpstr>
      <vt:lpstr>Comorbidities of Diabetic Complications</vt:lpstr>
      <vt:lpstr>Complications of Diabetes - DFUs</vt:lpstr>
      <vt:lpstr>Prevalence of DFUs</vt:lpstr>
      <vt:lpstr>Complications of Diabetes - DR</vt:lpstr>
      <vt:lpstr>Prevalence for DR in US</vt:lpstr>
      <vt:lpstr>Opportunity</vt:lpstr>
      <vt:lpstr>Opportunity</vt:lpstr>
      <vt:lpstr>Main Aims </vt:lpstr>
      <vt:lpstr>Diabetic Foot Ulcers (DFUs)</vt:lpstr>
      <vt:lpstr>Clinical Overview on DFUs and Diabetic Neuropathy</vt:lpstr>
      <vt:lpstr>Standardized Strategies for Classifying FUs </vt:lpstr>
      <vt:lpstr>Pathophysiology of DFUs</vt:lpstr>
      <vt:lpstr>Using CDS for the Prevention and Management of DFUs</vt:lpstr>
      <vt:lpstr>Simplified workflow for DFU patients in urban areas</vt:lpstr>
      <vt:lpstr>Simplified workflow for DFU patients in rural areas</vt:lpstr>
      <vt:lpstr>Detailed Clinical Workflow for DFUs</vt:lpstr>
      <vt:lpstr>Diagnosis Workflow for DFUs</vt:lpstr>
      <vt:lpstr>Diagnosis &amp;  Management Workflow for DFUs</vt:lpstr>
      <vt:lpstr>CDS Implementation in Clinical Workflows </vt:lpstr>
      <vt:lpstr>CDS Modules – Data Required</vt:lpstr>
      <vt:lpstr>Guidelines for Prevention of DFUs</vt:lpstr>
      <vt:lpstr>Diabetic Retinopathy (DR)</vt:lpstr>
      <vt:lpstr>Epidemiology of DR</vt:lpstr>
      <vt:lpstr>Risk Factors for DR</vt:lpstr>
      <vt:lpstr>Duration of Diabetes and DR</vt:lpstr>
      <vt:lpstr>Pathophysiology of Diabetic Retinopathy</vt:lpstr>
      <vt:lpstr>NPDR</vt:lpstr>
      <vt:lpstr>PDR</vt:lpstr>
      <vt:lpstr>Severity Classification</vt:lpstr>
      <vt:lpstr>Pathophysiology of Diabetic Retinopathy</vt:lpstr>
      <vt:lpstr>Diabetic Retinopathy (DR)</vt:lpstr>
      <vt:lpstr>American Diabetes Association Ophthalmologic Examination Schedule for Diabetic Retinopathy</vt:lpstr>
      <vt:lpstr>American Diabetes Association General Guidelines</vt:lpstr>
      <vt:lpstr>American Diabetes Association General Guidelines</vt:lpstr>
      <vt:lpstr>Diabetic Retinopathy Clinical Workflow </vt:lpstr>
      <vt:lpstr>Diagnosis</vt:lpstr>
      <vt:lpstr>Diagnosis</vt:lpstr>
      <vt:lpstr>Diagnosis</vt:lpstr>
      <vt:lpstr>Prevention of Diabetic Retinopathy</vt:lpstr>
      <vt:lpstr>CDS Implementation in Clinical Workflows </vt:lpstr>
      <vt:lpstr>Required Data for CDS Implementation </vt:lpstr>
      <vt:lpstr>CDS: Trigger Events </vt:lpstr>
      <vt:lpstr>CDS: Impacted Applications </vt:lpstr>
      <vt:lpstr>Screening Schedule: High Resource Settings</vt:lpstr>
      <vt:lpstr>Screening Schedule: Low-Intermediate Resource Settings </vt:lpstr>
      <vt:lpstr>CDS Implementation: High Resource Settings</vt:lpstr>
      <vt:lpstr>CDS Implementation: Low-Intermediate Resource Settings</vt:lpstr>
      <vt:lpstr>CDS: Education and Rollout </vt:lpstr>
      <vt:lpstr>CDS: Measurements of Success </vt:lpstr>
      <vt:lpstr>Summary </vt:lpstr>
      <vt:lpstr>Challenges and limitations of of Integrating CDS with Routine Care for Diabetic Complications</vt:lpstr>
      <vt:lpstr>Recommendations</vt:lpstr>
      <vt:lpstr>Conclusions &amp; Future Directions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Diabetic Foot Ulcers and Diabetic Retinopathy:  Prevention and Diagnosis </dc:title>
  <cp:lastModifiedBy>Geetanjali Gupta</cp:lastModifiedBy>
  <cp:revision>1</cp:revision>
  <dcterms:modified xsi:type="dcterms:W3CDTF">2022-04-25T16:27:34Z</dcterms:modified>
</cp:coreProperties>
</file>